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5" r:id="rId1"/>
  </p:sldMasterIdLst>
  <p:notesMasterIdLst>
    <p:notesMasterId r:id="rId21"/>
  </p:notesMasterIdLst>
  <p:handoutMasterIdLst>
    <p:handoutMasterId r:id="rId22"/>
  </p:handoutMasterIdLst>
  <p:sldIdLst>
    <p:sldId id="828" r:id="rId2"/>
    <p:sldId id="777" r:id="rId3"/>
    <p:sldId id="831" r:id="rId4"/>
    <p:sldId id="845" r:id="rId5"/>
    <p:sldId id="829" r:id="rId6"/>
    <p:sldId id="832" r:id="rId7"/>
    <p:sldId id="833" r:id="rId8"/>
    <p:sldId id="846" r:id="rId9"/>
    <p:sldId id="835" r:id="rId10"/>
    <p:sldId id="834" r:id="rId11"/>
    <p:sldId id="836" r:id="rId12"/>
    <p:sldId id="838" r:id="rId13"/>
    <p:sldId id="837" r:id="rId14"/>
    <p:sldId id="839" r:id="rId15"/>
    <p:sldId id="847" r:id="rId16"/>
    <p:sldId id="840" r:id="rId17"/>
    <p:sldId id="843" r:id="rId18"/>
    <p:sldId id="841" r:id="rId19"/>
    <p:sldId id="848" r:id="rId20"/>
  </p:sldIdLst>
  <p:sldSz cx="9144000" cy="6858000" type="screen4x3"/>
  <p:notesSz cx="9144000" cy="6858000"/>
  <p:embeddedFontLst>
    <p:embeddedFont>
      <p:font typeface="微软雅黑" panose="020B0503020204020204" pitchFamily="34" charset="-122"/>
      <p:regular r:id="rId23"/>
      <p:bold r:id="rId24"/>
    </p:embeddedFont>
    <p:embeddedFont>
      <p:font typeface="微软雅黑" panose="020B0503020204020204" pitchFamily="34" charset="-122"/>
      <p:regular r:id="rId23"/>
      <p:bold r:id="rId24"/>
    </p:embeddedFont>
    <p:embeddedFont>
      <p:font typeface="Microsoft YaHei Light" panose="020B0502040204020203" pitchFamily="34" charset="-122"/>
      <p:regular r:id="rId25"/>
    </p:embeddedFont>
    <p:embeddedFont>
      <p:font typeface="黑体" panose="02010609060101010101" pitchFamily="49" charset="-122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custDataLst>
    <p:tags r:id="rId3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23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0000CC"/>
    <a:srgbClr val="F8A541"/>
    <a:srgbClr val="3A536D"/>
    <a:srgbClr val="DB382E"/>
    <a:srgbClr val="FF0000"/>
    <a:srgbClr val="003366"/>
    <a:srgbClr val="B66D31"/>
    <a:srgbClr val="A5002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0" autoAdjust="0"/>
    <p:restoredTop sz="71511" autoAdjust="0"/>
  </p:normalViewPr>
  <p:slideViewPr>
    <p:cSldViewPr>
      <p:cViewPr varScale="1">
        <p:scale>
          <a:sx n="91" d="100"/>
          <a:sy n="91" d="100"/>
        </p:scale>
        <p:origin x="2866" y="67"/>
      </p:cViewPr>
      <p:guideLst>
        <p:guide orient="horz" pos="799"/>
        <p:guide pos="2336"/>
      </p:guideLst>
    </p:cSldViewPr>
  </p:slideViewPr>
  <p:outlineViewPr>
    <p:cViewPr>
      <p:scale>
        <a:sx n="33" d="100"/>
        <a:sy n="33" d="100"/>
      </p:scale>
      <p:origin x="0" y="-2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-1236"/>
    </p:cViewPr>
  </p:sorterViewPr>
  <p:notesViewPr>
    <p:cSldViewPr>
      <p:cViewPr varScale="1">
        <p:scale>
          <a:sx n="73" d="100"/>
          <a:sy n="73" d="100"/>
        </p:scale>
        <p:origin x="10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BDDC47-6432-467D-BD8E-0E78077CC61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18E6504-EB9A-439B-9455-CE3594C8BC86}">
      <dgm:prSet phldrT="[文本]" custT="1"/>
      <dgm:spPr>
        <a:solidFill>
          <a:srgbClr val="222935"/>
        </a:solidFill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构建典型的多元电力应用</a:t>
          </a:r>
          <a:r>
            <a:rPr lang="zh-CN" altLang="en-US" sz="14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场景</a:t>
          </a:r>
        </a:p>
      </dgm:t>
    </dgm:pt>
    <dgm:pt modelId="{0366175F-442C-4EDF-BA82-ADB7201DB7A2}" type="parTrans" cxnId="{339B1547-438A-42F7-B5D1-FAE7C5F584E9}">
      <dgm:prSet/>
      <dgm:spPr/>
      <dgm:t>
        <a:bodyPr/>
        <a:lstStyle/>
        <a:p>
          <a:endParaRPr lang="zh-CN" altLang="en-US" sz="2000"/>
        </a:p>
      </dgm:t>
    </dgm:pt>
    <dgm:pt modelId="{29DEFC37-4CE5-4E86-9C5C-100DC77C4843}" type="sibTrans" cxnId="{339B1547-438A-42F7-B5D1-FAE7C5F584E9}">
      <dgm:prSet/>
      <dgm:spPr/>
      <dgm:t>
        <a:bodyPr/>
        <a:lstStyle/>
        <a:p>
          <a:endParaRPr lang="zh-CN" altLang="en-US" sz="2000"/>
        </a:p>
      </dgm:t>
    </dgm:pt>
    <dgm:pt modelId="{438334AE-E09C-4F2A-AE55-CCDEAD4960FF}">
      <dgm:prSet phldrT="[文本]" custT="1"/>
      <dgm:spPr>
        <a:solidFill>
          <a:srgbClr val="222935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采集</a:t>
          </a:r>
          <a:r>
            <a:rPr lang="zh-CN" altLang="en-US" sz="14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分析典型用电单元的发用电</a:t>
          </a:r>
          <a:r>
            <a:rPr lang="zh-CN" altLang="en-US" sz="14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数据</a:t>
          </a:r>
        </a:p>
      </dgm:t>
    </dgm:pt>
    <dgm:pt modelId="{D6DC2DEA-E9CB-4837-833C-1A9BE7440440}" type="parTrans" cxnId="{5317EE9F-2D93-4981-989A-4D1E5C5854C5}">
      <dgm:prSet/>
      <dgm:spPr/>
      <dgm:t>
        <a:bodyPr/>
        <a:lstStyle/>
        <a:p>
          <a:endParaRPr lang="zh-CN" altLang="en-US" sz="2000"/>
        </a:p>
      </dgm:t>
    </dgm:pt>
    <dgm:pt modelId="{88630E9E-5BBF-4F5D-9A2E-A1486F9DEEBD}" type="sibTrans" cxnId="{5317EE9F-2D93-4981-989A-4D1E5C5854C5}">
      <dgm:prSet/>
      <dgm:spPr/>
      <dgm:t>
        <a:bodyPr/>
        <a:lstStyle/>
        <a:p>
          <a:endParaRPr lang="zh-CN" altLang="en-US" sz="2000"/>
        </a:p>
      </dgm:t>
    </dgm:pt>
    <dgm:pt modelId="{93662F6B-3F31-415D-973E-96961F9F46A9}">
      <dgm:prSet phldrT="[文本]" custT="1"/>
      <dgm:spPr>
        <a:solidFill>
          <a:srgbClr val="222935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基于数据</a:t>
          </a:r>
          <a:r>
            <a:rPr lang="zh-CN" altLang="en-US" sz="14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扩增，构建基于真实数据的大规模用户侧试验平台</a:t>
          </a:r>
          <a:endParaRPr lang="zh-CN" altLang="en-US" sz="1400" dirty="0">
            <a:solidFill>
              <a:schemeClr val="bg1"/>
            </a:solidFill>
            <a:latin typeface="Microsoft YaHei" charset="0"/>
            <a:ea typeface="Microsoft YaHei" charset="0"/>
            <a:cs typeface="Microsoft YaHei" charset="0"/>
          </a:endParaRPr>
        </a:p>
      </dgm:t>
    </dgm:pt>
    <dgm:pt modelId="{0CEB85BA-01B6-4180-82D4-A4ACCDA5BBF9}" type="parTrans" cxnId="{E6F0D0CF-4C6A-475F-A7D9-5A9E1FE2309C}">
      <dgm:prSet/>
      <dgm:spPr/>
      <dgm:t>
        <a:bodyPr/>
        <a:lstStyle/>
        <a:p>
          <a:endParaRPr lang="zh-CN" altLang="en-US" sz="2000"/>
        </a:p>
      </dgm:t>
    </dgm:pt>
    <dgm:pt modelId="{D2465CED-2F18-472E-B05A-0EDE1452DB1D}" type="sibTrans" cxnId="{E6F0D0CF-4C6A-475F-A7D9-5A9E1FE2309C}">
      <dgm:prSet/>
      <dgm:spPr/>
      <dgm:t>
        <a:bodyPr/>
        <a:lstStyle/>
        <a:p>
          <a:endParaRPr lang="zh-CN" altLang="en-US" sz="2000"/>
        </a:p>
      </dgm:t>
    </dgm:pt>
    <dgm:pt modelId="{ABB6844A-E04A-4775-9BEB-D00BB0456FF5}" type="pres">
      <dgm:prSet presAssocID="{ABBDDC47-6432-467D-BD8E-0E78077CC61A}" presName="Name0" presStyleCnt="0">
        <dgm:presLayoutVars>
          <dgm:dir/>
          <dgm:animLvl val="lvl"/>
          <dgm:resizeHandles val="exact"/>
        </dgm:presLayoutVars>
      </dgm:prSet>
      <dgm:spPr/>
    </dgm:pt>
    <dgm:pt modelId="{9E196E0B-FFC5-48DD-AC9D-570B9E1DFC10}" type="pres">
      <dgm:prSet presAssocID="{D18E6504-EB9A-439B-9455-CE3594C8BC86}" presName="parTxOnly" presStyleLbl="node1" presStyleIdx="0" presStyleCnt="3" custScaleX="926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E35E8B-1868-4C82-BE10-413F28020DD8}" type="pres">
      <dgm:prSet presAssocID="{29DEFC37-4CE5-4E86-9C5C-100DC77C4843}" presName="parTxOnlySpace" presStyleCnt="0"/>
      <dgm:spPr/>
    </dgm:pt>
    <dgm:pt modelId="{090427F6-4F6E-413D-9260-8F405A94A263}" type="pres">
      <dgm:prSet presAssocID="{438334AE-E09C-4F2A-AE55-CCDEAD4960FF}" presName="parTxOnly" presStyleLbl="node1" presStyleIdx="1" presStyleCnt="3" custScaleX="9893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DB0DC9-E706-4A58-B58F-2E3584755999}" type="pres">
      <dgm:prSet presAssocID="{88630E9E-5BBF-4F5D-9A2E-A1486F9DEEBD}" presName="parTxOnlySpace" presStyleCnt="0"/>
      <dgm:spPr/>
    </dgm:pt>
    <dgm:pt modelId="{55FC18E7-C7C2-4C60-9363-0541A092435B}" type="pres">
      <dgm:prSet presAssocID="{93662F6B-3F31-415D-973E-96961F9F46A9}" presName="parTxOnly" presStyleLbl="node1" presStyleIdx="2" presStyleCnt="3" custScaleX="12700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F6992EB-AB0F-43FE-B55C-B00E1FCEF49D}" type="presOf" srcId="{93662F6B-3F31-415D-973E-96961F9F46A9}" destId="{55FC18E7-C7C2-4C60-9363-0541A092435B}" srcOrd="0" destOrd="0" presId="urn:microsoft.com/office/officeart/2005/8/layout/chevron1"/>
    <dgm:cxn modelId="{5317EE9F-2D93-4981-989A-4D1E5C5854C5}" srcId="{ABBDDC47-6432-467D-BD8E-0E78077CC61A}" destId="{438334AE-E09C-4F2A-AE55-CCDEAD4960FF}" srcOrd="1" destOrd="0" parTransId="{D6DC2DEA-E9CB-4837-833C-1A9BE7440440}" sibTransId="{88630E9E-5BBF-4F5D-9A2E-A1486F9DEEBD}"/>
    <dgm:cxn modelId="{339B1547-438A-42F7-B5D1-FAE7C5F584E9}" srcId="{ABBDDC47-6432-467D-BD8E-0E78077CC61A}" destId="{D18E6504-EB9A-439B-9455-CE3594C8BC86}" srcOrd="0" destOrd="0" parTransId="{0366175F-442C-4EDF-BA82-ADB7201DB7A2}" sibTransId="{29DEFC37-4CE5-4E86-9C5C-100DC77C4843}"/>
    <dgm:cxn modelId="{E6F0D0CF-4C6A-475F-A7D9-5A9E1FE2309C}" srcId="{ABBDDC47-6432-467D-BD8E-0E78077CC61A}" destId="{93662F6B-3F31-415D-973E-96961F9F46A9}" srcOrd="2" destOrd="0" parTransId="{0CEB85BA-01B6-4180-82D4-A4ACCDA5BBF9}" sibTransId="{D2465CED-2F18-472E-B05A-0EDE1452DB1D}"/>
    <dgm:cxn modelId="{AD7179CB-A169-424B-91F4-0C9BF59CC029}" type="presOf" srcId="{D18E6504-EB9A-439B-9455-CE3594C8BC86}" destId="{9E196E0B-FFC5-48DD-AC9D-570B9E1DFC10}" srcOrd="0" destOrd="0" presId="urn:microsoft.com/office/officeart/2005/8/layout/chevron1"/>
    <dgm:cxn modelId="{7A507A1A-6490-49EE-AF23-67A1C0BE9E37}" type="presOf" srcId="{ABBDDC47-6432-467D-BD8E-0E78077CC61A}" destId="{ABB6844A-E04A-4775-9BEB-D00BB0456FF5}" srcOrd="0" destOrd="0" presId="urn:microsoft.com/office/officeart/2005/8/layout/chevron1"/>
    <dgm:cxn modelId="{216D3528-0FC7-4EBD-BAF5-042F154A2D46}" type="presOf" srcId="{438334AE-E09C-4F2A-AE55-CCDEAD4960FF}" destId="{090427F6-4F6E-413D-9260-8F405A94A263}" srcOrd="0" destOrd="0" presId="urn:microsoft.com/office/officeart/2005/8/layout/chevron1"/>
    <dgm:cxn modelId="{0EB21D96-6881-472F-A10B-A5BCC348C9B5}" type="presParOf" srcId="{ABB6844A-E04A-4775-9BEB-D00BB0456FF5}" destId="{9E196E0B-FFC5-48DD-AC9D-570B9E1DFC10}" srcOrd="0" destOrd="0" presId="urn:microsoft.com/office/officeart/2005/8/layout/chevron1"/>
    <dgm:cxn modelId="{CB6481C7-B862-4C98-9495-6042976D7511}" type="presParOf" srcId="{ABB6844A-E04A-4775-9BEB-D00BB0456FF5}" destId="{7CE35E8B-1868-4C82-BE10-413F28020DD8}" srcOrd="1" destOrd="0" presId="urn:microsoft.com/office/officeart/2005/8/layout/chevron1"/>
    <dgm:cxn modelId="{0E10AA46-F958-401B-ACAB-13C3E914D59A}" type="presParOf" srcId="{ABB6844A-E04A-4775-9BEB-D00BB0456FF5}" destId="{090427F6-4F6E-413D-9260-8F405A94A263}" srcOrd="2" destOrd="0" presId="urn:microsoft.com/office/officeart/2005/8/layout/chevron1"/>
    <dgm:cxn modelId="{6F71B56E-79BC-452B-BF2F-9C65937226C9}" type="presParOf" srcId="{ABB6844A-E04A-4775-9BEB-D00BB0456FF5}" destId="{B0DB0DC9-E706-4A58-B58F-2E3584755999}" srcOrd="3" destOrd="0" presId="urn:microsoft.com/office/officeart/2005/8/layout/chevron1"/>
    <dgm:cxn modelId="{5DF225FB-0330-47EA-B48A-6605A17BA2BC}" type="presParOf" srcId="{ABB6844A-E04A-4775-9BEB-D00BB0456FF5}" destId="{55FC18E7-C7C2-4C60-9363-0541A092435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96E0B-FFC5-48DD-AC9D-570B9E1DFC10}">
      <dsp:nvSpPr>
        <dsp:cNvPr id="0" name=""/>
        <dsp:cNvSpPr/>
      </dsp:nvSpPr>
      <dsp:spPr>
        <a:xfrm>
          <a:off x="33" y="0"/>
          <a:ext cx="2722485" cy="780742"/>
        </a:xfrm>
        <a:prstGeom prst="chevron">
          <a:avLst/>
        </a:prstGeom>
        <a:solidFill>
          <a:srgbClr val="22293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构建典型的多元电力应用</a:t>
          </a:r>
          <a:r>
            <a:rPr lang="zh-CN" altLang="en-US" sz="1400" kern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场景</a:t>
          </a:r>
        </a:p>
      </dsp:txBody>
      <dsp:txXfrm>
        <a:off x="390404" y="0"/>
        <a:ext cx="1941743" cy="780742"/>
      </dsp:txXfrm>
    </dsp:sp>
    <dsp:sp modelId="{090427F6-4F6E-413D-9260-8F405A94A263}">
      <dsp:nvSpPr>
        <dsp:cNvPr id="0" name=""/>
        <dsp:cNvSpPr/>
      </dsp:nvSpPr>
      <dsp:spPr>
        <a:xfrm>
          <a:off x="2428513" y="0"/>
          <a:ext cx="2908619" cy="780742"/>
        </a:xfrm>
        <a:prstGeom prst="chevron">
          <a:avLst/>
        </a:prstGeom>
        <a:solidFill>
          <a:srgbClr val="22293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采集</a:t>
          </a:r>
          <a:r>
            <a:rPr lang="zh-CN" altLang="en-US" sz="1400" kern="12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分析典型用电单元的发用电</a:t>
          </a:r>
          <a:r>
            <a:rPr lang="zh-CN" altLang="en-US" sz="1400" kern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数据</a:t>
          </a:r>
        </a:p>
      </dsp:txBody>
      <dsp:txXfrm>
        <a:off x="2818884" y="0"/>
        <a:ext cx="2127877" cy="780742"/>
      </dsp:txXfrm>
    </dsp:sp>
    <dsp:sp modelId="{55FC18E7-C7C2-4C60-9363-0541A092435B}">
      <dsp:nvSpPr>
        <dsp:cNvPr id="0" name=""/>
        <dsp:cNvSpPr/>
      </dsp:nvSpPr>
      <dsp:spPr>
        <a:xfrm>
          <a:off x="5043128" y="0"/>
          <a:ext cx="3734126" cy="780742"/>
        </a:xfrm>
        <a:prstGeom prst="chevron">
          <a:avLst/>
        </a:prstGeom>
        <a:solidFill>
          <a:srgbClr val="22293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基于数据</a:t>
          </a:r>
          <a:r>
            <a:rPr lang="zh-CN" altLang="en-US" sz="1400" kern="12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扩增，构建基于真实数据的大规模用户侧试验平台</a:t>
          </a:r>
          <a:endParaRPr lang="zh-CN" altLang="en-US" sz="1400" kern="1200" dirty="0">
            <a:solidFill>
              <a:schemeClr val="bg1"/>
            </a:solidFill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5433499" y="0"/>
        <a:ext cx="2953384" cy="780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50996-CE1F-4DDB-9BD8-8684317A6BD4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39082-7FC6-4F44-A3FE-F2FC204EE4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8401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91163E51-5440-4CC1-86BA-9BFD7DCF51DD}" type="datetimeFigureOut">
              <a:rPr lang="zh-CN" altLang="en-US"/>
              <a:pPr>
                <a:defRPr/>
              </a:pPr>
              <a:t>2019/8/19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F7D63FA-C889-4F5F-9F7F-4B4E5A0AB2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7536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800" kern="1200" baseline="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800" kern="1200" baseline="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各位领导</a:t>
            </a:r>
            <a:r>
              <a:rPr lang="zh-CN" altLang="en-US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老师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下午好，欢迎</a:t>
            </a:r>
            <a:r>
              <a:rPr lang="zh-CN" altLang="en-US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莅临指导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我们的硬件实验室。</a:t>
            </a:r>
            <a:r>
              <a:rPr lang="zh-CN" altLang="en-US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首先做个自我介绍，我是</a:t>
            </a:r>
            <a:r>
              <a:rPr lang="en-US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XXX</a:t>
            </a:r>
            <a:r>
              <a:rPr lang="zh-CN" altLang="en-US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，今天先由我来介绍一下实验室的情况。这次采用</a:t>
            </a:r>
            <a:r>
              <a:rPr lang="en-US" altLang="zh-CN" sz="8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和实际操作结合的方式，讲到哪个部分，就实际展示给各位老师。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D63FA-C889-4F5F-9F7F-4B4E5A0AB2C3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211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我们目前租用了阿里云服务器，维护方便、性能稳定，可有效降低通讯开销、和数据的快速更新查询。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D63FA-C889-4F5F-9F7F-4B4E5A0AB2C3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371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这是我们基于大数据采集的电能管理系统。我们通过在实际用户处装设采集量测设备，将数据上传至云端，以便能够实现远程的数据分析和管理。</a:t>
            </a:r>
            <a:endParaRPr lang="en-US" altLang="zh-CN" sz="8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以该用户为例，来看一下我们系统的功能。分为用电概览，用电数据和用电分析三个模块。现在是用电概览面板，这里显示了该用户的变压器装机容量为</a:t>
            </a:r>
            <a:r>
              <a:rPr lang="en-US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800Kva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，今日最大负荷为</a:t>
            </a:r>
            <a:r>
              <a:rPr lang="en-US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392kw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等。下面的是用电负荷面板，为用户当天的实时用电曲线，因为现在是</a:t>
            </a:r>
            <a:r>
              <a:rPr lang="en-US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</a:t>
            </a:r>
            <a:r>
              <a:rPr lang="en-US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，所以用电数据统计到该时间为止。同时它还可以对近日和昨日的负荷曲线进行对比。本月最大需量模块显示了用户在该月内每日最大负荷的变化。用电量模块显示了该月每天用电量的柱形图，同时可以和上个月同期进行对比。各回路用电比可以显示各个厂房，建筑的用电情况，可以看到，</a:t>
            </a:r>
            <a:r>
              <a:rPr lang="en-US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号厂房用电量最多。同时，该系统可通过内置算法对电能质量，功率因数，负载率等指标进行直观的评分。</a:t>
            </a:r>
          </a:p>
          <a:p>
            <a:endParaRPr lang="en-US" altLang="zh-CN" sz="8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这是该用户的系统接线图。可看到从配电变压器连接到各个回路的三相电压，电流情况，并进行实时监控。</a:t>
            </a:r>
          </a:p>
          <a:p>
            <a:endParaRPr lang="en-US" altLang="zh-CN" sz="8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现在看到的是用电数据模块。它可以可视化按照不同时间维度，例如日，月，年对不同回路的不同变量，例如电量，负荷，相电压，线电压，电流，功率因数，温度等数据进行统计。我们以刚才用电量最多的</a:t>
            </a:r>
            <a:r>
              <a:rPr lang="en-US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号厂房为例，看下它的负荷。可以看出，该曲线图显示了本日的日负荷曲线以及标明了最大最小负荷。同时还可以生成下面的报表。</a:t>
            </a:r>
            <a:endParaRPr lang="en-US" altLang="zh-CN" sz="8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zh-CN" sz="8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同时我们可以基于用电数据进行初步的分析。同理可以根据不同的维度</a:t>
            </a:r>
            <a:r>
              <a:rPr lang="zh-CN" altLang="en-US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以用电构成为例，我们除了刚才的各回路用电占比，也可以看到不同负荷类型的占比，例如空调回路和照明回路的对比，可以为需求侧响应的调度容量提供依据。基于以上这些分析，可以为用户调整用电行为，确定设备投资策略，经济运行，实现和电网的友好互动提供数据基础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D63FA-C889-4F5F-9F7F-4B4E5A0AB2C3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707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sz="8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D63FA-C889-4F5F-9F7F-4B4E5A0AB2C3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143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我们以这个房间为一个用电单元，进行智能交互的控制。设备包括窗帘、空气净化器、灯、电暖器、空调。当我们改变电价，比如电价很高的时候，我们会发现设备自动关闭，因为这时候电价非常高，耗电曲线也下降，比如粉色的空调功率下降了。当电价恢复到中间普通电价的时候，设备会自动打开，空调也会打开，现在的温度是</a:t>
            </a:r>
            <a:r>
              <a:rPr lang="en-US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摄氏度。如果电价再降低，用电设备可以全部打开，包括头顶的蓝色灯光，让房间更加漂亮。</a:t>
            </a:r>
            <a:endParaRPr lang="en-US" altLang="zh-CN" sz="80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zh-CN" altLang="zh-CN" sz="8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我们还设计了手机界面，扫描二维码，可以用手机进行控制。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D63FA-C889-4F5F-9F7F-4B4E5A0AB2C3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727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基于这样一个基本为微单元，我们建立了一个仿真系统。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</a:t>
            </a:r>
            <a:r>
              <a:rPr lang="zh-CN" altLang="en-US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个板块展示，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别是</a:t>
            </a:r>
            <a:r>
              <a:rPr lang="en-US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Dashboard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板块、场景设计板块、模拟运行板块、智能交互板块、潮流计算板块以及数据展示板块。</a:t>
            </a:r>
            <a:endParaRPr lang="en-US" altLang="zh-CN" sz="8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8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首先我们看</a:t>
            </a:r>
            <a:r>
              <a:rPr lang="en-US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Dashboard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板块。左侧显示了系统中新能源的供电比例、节电比例，比如现在的新能源供电比例占到</a:t>
            </a:r>
            <a:r>
              <a:rPr lang="en-US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下侧显示的是运行曲线，比如，黄色的曲线是需求响应执行前的负荷、蓝色曲线是需求响应执行后的负荷、橘色曲线是新能源发电状态、粉色曲线是当前电价等。右侧显示的是系统运行状态，包括实时发电量、实时负荷、实时电价、当前储能电量等；这个面板展示了风电状况，包括发电设备的数量、装机容量等；这个面板展示了光电状态；这是火电状态、这是储能状态；另外，这个面板还计算了电价算法产生的效益。</a:t>
            </a:r>
            <a:endParaRPr lang="en-US" altLang="zh-CN" sz="8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zh-CN" sz="8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，我们看一下第二个板块，场景设计板块。这个板块可以添加场景，包括风电机组、光伏机组、火电机组、储能电池、用户、电价算法。比如我们可以添加一个风力发电厂，可以设置发电厂的名称、模拟的数量、所在的节点，还有一些参数设置，包括风场的位置、风机的幸好、发电效率等参数。除了发电厂，我们还可以设置用户的参数。在这里，用户的名称、数量、所在节点、用户类型都可以进行设置，比如用户类型现在有居民用户和商业用户，设定的参数这里，我们关注的是温控负荷，这个在居民和商业用户中的占比很高，比如在江苏和浙江省，空调负荷已经占到了</a:t>
            </a:r>
            <a:r>
              <a:rPr lang="en-US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多。用户参数的设备列表里，可以选择空调、电视、电冰箱、洗衣机、电灯、电热水器，以及他们对应的功率和数量。</a:t>
            </a:r>
            <a:endParaRPr lang="en-US" altLang="zh-CN" sz="8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zh-CN" sz="8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接下来，我们看第三个板块，模拟运行板块。再这里我们选择前面设计好的场景，导入天气数据后，可以进行仿真。仿真结果会呈现在第一个</a:t>
            </a:r>
            <a:r>
              <a:rPr lang="en-US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Dashboard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板块。</a:t>
            </a:r>
            <a:endParaRPr lang="en-US" altLang="zh-CN" sz="8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zh-CN" sz="8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第五个板块是潮流计算板块。这里我们已经设计了与</a:t>
            </a:r>
            <a:r>
              <a:rPr lang="en-US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的交互接口，</a:t>
            </a:r>
            <a:r>
              <a:rPr lang="zh-CN" altLang="en-US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等下可以进行展示。</a:t>
            </a:r>
            <a:endParaRPr lang="en-US" altLang="zh-CN" sz="8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zh-CN" sz="8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最后这个板块是数据展示板块。这里我们可以检测这个房间的空调、插座的耗电量，这个是真实的监测数据。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D63FA-C889-4F5F-9F7F-4B4E5A0AB2C3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535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这里就是</a:t>
            </a:r>
            <a:r>
              <a:rPr lang="en-US" altLang="zh-CN" dirty="0" err="1" smtClean="0"/>
              <a:t>matlab</a:t>
            </a:r>
            <a:r>
              <a:rPr lang="zh-CN" altLang="en-US" dirty="0" smtClean="0"/>
              <a:t>接口板块。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D63FA-C889-4F5F-9F7F-4B4E5A0AB2C3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279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D63FA-C889-4F5F-9F7F-4B4E5A0AB2C3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773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800" dirty="0" smtClean="0">
                <a:latin typeface="+mn-ea"/>
                <a:ea typeface="+mn-ea"/>
              </a:rPr>
              <a:t>今天的介绍分四个部分，首先用</a:t>
            </a:r>
            <a:r>
              <a:rPr lang="en-US" altLang="zh-CN" sz="800" dirty="0" smtClean="0">
                <a:latin typeface="+mn-ea"/>
                <a:ea typeface="+mn-ea"/>
              </a:rPr>
              <a:t>1</a:t>
            </a:r>
            <a:r>
              <a:rPr lang="zh-CN" altLang="en-US" sz="800" dirty="0" smtClean="0">
                <a:latin typeface="+mn-ea"/>
                <a:ea typeface="+mn-ea"/>
              </a:rPr>
              <a:t>页简单介绍这个实验室；然后分别介绍</a:t>
            </a:r>
            <a:r>
              <a:rPr lang="en-US" altLang="zh-CN" sz="800" dirty="0" smtClean="0">
                <a:latin typeface="+mn-ea"/>
                <a:ea typeface="+mn-ea"/>
              </a:rPr>
              <a:t>XX</a:t>
            </a:r>
            <a:endParaRPr lang="zh-CN" altLang="en-US" sz="8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D63FA-C889-4F5F-9F7F-4B4E5A0AB2C3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27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第一部分，说一下我们建设这个实验与仿真平台的目的，以及这个平台可以实现的功能。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D63FA-C889-4F5F-9F7F-4B4E5A0AB2C3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670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800" dirty="0" smtClean="0">
                <a:latin typeface="+mn-ea"/>
                <a:ea typeface="+mn-ea"/>
              </a:rPr>
              <a:t>下面开始详细介绍光储用多元能源智能优化系统。</a:t>
            </a:r>
            <a:endParaRPr lang="zh-CN" altLang="en-US" sz="8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D63FA-C889-4F5F-9F7F-4B4E5A0AB2C3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354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看一下整个实验室的系统接线图。红色是外部电力线路，灰色是内部电力线路。外部线路连接的是外部的电网系统，重点看灰色的内部线路。包括家庭新能源及储能系统、智能家庭用电系统、电价及电网算法模拟测试系统、和大规模用电单元模拟系统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在普通的家庭中，通常市电直接和家庭负载相连接。在我们的实验室中，在市电和负载的通路上还旁路了一储能</a:t>
            </a:r>
            <a:r>
              <a:rPr lang="zh-CN" altLang="en-US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电池组，储能电池组和逆变器以及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光伏发电</a:t>
            </a:r>
            <a:r>
              <a:rPr lang="zh-CN" altLang="en-US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设备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相连。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D63FA-C889-4F5F-9F7F-4B4E5A0AB2C3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023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这张图更加清楚的展示了光储用系统。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有一个</a:t>
            </a:r>
            <a:r>
              <a:rPr lang="en-US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10kW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的光伏发电板安装在这个房子的楼顶上</a:t>
            </a:r>
            <a:r>
              <a:rPr lang="zh-CN" altLang="en-US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另一光伏发电板贴在了窗户的外面，为一半透明的玻璃板。</a:t>
            </a:r>
            <a:r>
              <a:rPr lang="zh-CN" altLang="en-US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柜子里是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变流器，柜子下方的是</a:t>
            </a:r>
            <a:r>
              <a:rPr lang="en-US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9.6kWh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的锂电池储能。</a:t>
            </a:r>
            <a:endParaRPr lang="en-US" altLang="zh-CN" sz="8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这样做</a:t>
            </a:r>
            <a:r>
              <a:rPr lang="zh-CN" altLang="en-US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有三个重要应用场景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第一个场景是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停电时，通过储能的分布式发电，来保证家庭用电；</a:t>
            </a:r>
            <a:endParaRPr lang="en-US" altLang="zh-CN" sz="8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第二个场景是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外部电价波动</a:t>
            </a:r>
            <a:r>
              <a:rPr lang="zh-CN" altLang="en-US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电价低储能充电，电价高储能放电，从而</a:t>
            </a:r>
            <a:r>
              <a:rPr lang="zh-CN" altLang="zh-CN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保证用户用电的经济性</a:t>
            </a:r>
            <a:r>
              <a:rPr lang="zh-CN" altLang="en-US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8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8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第三个场景是太阳能发电富裕时，可以向电网卖电，赚取收益。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D63FA-C889-4F5F-9F7F-4B4E5A0AB2C3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758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第三部分介绍用电采集与智能化优化管理</a:t>
            </a:r>
          </a:p>
          <a:p>
            <a:pPr eaLnBrk="1" hangingPunct="1"/>
            <a:endParaRPr lang="zh-CN" altLang="en-US" sz="8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D63FA-C889-4F5F-9F7F-4B4E5A0AB2C3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572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能源数据采集终端是自主开发的智能插座，不仅包含社会上已有智能插座的控制开关功能，还可以检测电压、电流、相角等反应电能质量的数据。通过</a:t>
            </a:r>
            <a:r>
              <a:rPr lang="en-US" altLang="zh-CN" dirty="0" err="1" smtClean="0"/>
              <a:t>wifi</a:t>
            </a:r>
            <a:r>
              <a:rPr lang="zh-CN" altLang="en-US" dirty="0" smtClean="0"/>
              <a:t>通信，经本地路由器发送给远程服务器。用户可以远程监控耗电情况、电能质量、并实现操作功能。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D63FA-C889-4F5F-9F7F-4B4E5A0AB2C3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727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这是整个智能插座的构架，很多智能插座，最终通过局域网传到云服务器，实现用电设备管理、用电信息实时监测和远程控制。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D63FA-C889-4F5F-9F7F-4B4E5A0AB2C3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8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987826" y="6492883"/>
            <a:ext cx="3168352" cy="365125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- </a:t>
            </a:r>
            <a:r>
              <a:rPr lang="zh-CN" altLang="en-US" smtClean="0"/>
              <a:t>浙江大学</a:t>
            </a:r>
            <a:r>
              <a:rPr lang="en-US" altLang="zh-CN" smtClean="0"/>
              <a:t>·</a:t>
            </a:r>
            <a:r>
              <a:rPr lang="zh-CN" altLang="en-US" smtClean="0"/>
              <a:t>智能电网运行与优化实验室 </a:t>
            </a:r>
            <a:r>
              <a:rPr lang="en-US" altLang="zh-CN" smtClean="0"/>
              <a:t>-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A2D53566-7491-42A8-BD94-BD67B6312B6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8954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8092230" y="35388"/>
            <a:ext cx="792088" cy="58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987826" y="6492883"/>
            <a:ext cx="3168352" cy="365125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- </a:t>
            </a:r>
            <a:r>
              <a:rPr lang="zh-CN" altLang="en-US" smtClean="0"/>
              <a:t>浙江大学</a:t>
            </a:r>
            <a:r>
              <a:rPr lang="en-US" altLang="zh-CN" smtClean="0"/>
              <a:t>·</a:t>
            </a:r>
            <a:r>
              <a:rPr lang="zh-CN" altLang="en-US" smtClean="0"/>
              <a:t>智能电网运行与优化实验室 </a:t>
            </a:r>
            <a:r>
              <a:rPr lang="en-US" altLang="zh-CN" smtClean="0"/>
              <a:t>-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48488" y="6492885"/>
            <a:ext cx="2133600" cy="365125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A2D53566-7491-42A8-BD94-BD67B6312B6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4563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35211"/>
            <a:ext cx="9144000" cy="324078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987826" y="6492883"/>
            <a:ext cx="3168352" cy="365125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r>
              <a:rPr lang="en-US" altLang="zh-CN" dirty="0" smtClean="0"/>
              <a:t>- </a:t>
            </a:r>
            <a:r>
              <a:rPr lang="zh-CN" altLang="en-US" dirty="0" smtClean="0"/>
              <a:t>浙江大学</a:t>
            </a:r>
            <a:r>
              <a:rPr lang="en-US" altLang="zh-CN" dirty="0" smtClean="0"/>
              <a:t>·</a:t>
            </a:r>
            <a:r>
              <a:rPr lang="zh-CN" altLang="en-US" dirty="0" smtClean="0"/>
              <a:t>智能电网运行与优化实验室 </a:t>
            </a:r>
            <a:r>
              <a:rPr lang="en-US" altLang="zh-CN" dirty="0" smtClean="0"/>
              <a:t>-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48488" y="6492885"/>
            <a:ext cx="2133600" cy="365125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A2D53566-7491-42A8-BD94-BD67B6312B6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6549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987826" y="6492883"/>
            <a:ext cx="3168352" cy="365125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- </a:t>
            </a:r>
            <a:r>
              <a:rPr lang="zh-CN" altLang="en-US" smtClean="0"/>
              <a:t>浙江大学</a:t>
            </a:r>
            <a:r>
              <a:rPr lang="en-US" altLang="zh-CN" smtClean="0"/>
              <a:t>·</a:t>
            </a:r>
            <a:r>
              <a:rPr lang="zh-CN" altLang="en-US" smtClean="0"/>
              <a:t>智能电网运行与优化实验室 </a:t>
            </a:r>
            <a:r>
              <a:rPr lang="en-US" altLang="zh-CN" smtClean="0"/>
              <a:t>-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48488" y="6492885"/>
            <a:ext cx="2133600" cy="365125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A2D53566-7491-42A8-BD94-BD67B6312B6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0696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165105" y="76200"/>
            <a:ext cx="764381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48488" y="649288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69E5E5D-6BFE-45AE-A52F-00F6C60A07EA}" type="slidenum">
              <a:rPr lang="zh-CN" altLang="en-US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8092230" y="35388"/>
            <a:ext cx="792088" cy="58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3"/>
          </p:nvPr>
        </p:nvSpPr>
        <p:spPr>
          <a:xfrm>
            <a:off x="3028950" y="635635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- </a:t>
            </a:r>
            <a:r>
              <a:rPr lang="zh-CN" altLang="en-US" dirty="0" smtClean="0">
                <a:solidFill>
                  <a:prstClr val="black">
                    <a:tint val="75000"/>
                  </a:prstClr>
                </a:solidFill>
              </a:rPr>
              <a:t>浙江大学</a:t>
            </a: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zh-CN" altLang="en-US" dirty="0" smtClean="0">
                <a:solidFill>
                  <a:prstClr val="black">
                    <a:tint val="75000"/>
                  </a:prstClr>
                </a:solidFill>
              </a:rPr>
              <a:t>智能电网运行与优化实验室 </a:t>
            </a: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zh-CN" alt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 descr="http://g.hiphotos.baidu.com/baike/w%3D268/sign=af582aa1b90e7bec23da04e7172fb9fa/ca1349540923dd54c01799c6d009b3de9c824833.jp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567" y="79974"/>
            <a:ext cx="540521" cy="54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36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81" r:id="rId3"/>
    <p:sldLayoutId id="2147483782" r:id="rId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003366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微软雅黑" pitchFamily="34" charset="-122"/>
          <a:ea typeface="微软雅黑" pitchFamily="34" charset="-122"/>
        </a:defRPr>
      </a:lvl5pPr>
      <a:lvl6pPr marL="457167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微软雅黑" pitchFamily="34" charset="-122"/>
          <a:ea typeface="微软雅黑" pitchFamily="34" charset="-122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微软雅黑" pitchFamily="34" charset="-122"/>
          <a:ea typeface="微软雅黑" pitchFamily="34" charset="-122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微软雅黑" pitchFamily="34" charset="-122"/>
          <a:ea typeface="微软雅黑" pitchFamily="34" charset="-122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874" indent="-34287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wmf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- </a:t>
            </a:r>
            <a:r>
              <a:rPr lang="zh-CN" altLang="en-US" dirty="0" smtClean="0"/>
              <a:t>浙江大学</a:t>
            </a:r>
            <a:r>
              <a:rPr lang="en-US" altLang="zh-CN" dirty="0" smtClean="0"/>
              <a:t>·</a:t>
            </a:r>
            <a:r>
              <a:rPr lang="zh-CN" altLang="en-US" dirty="0" smtClean="0"/>
              <a:t>智能电网运行与优化实验室 </a:t>
            </a:r>
            <a:r>
              <a:rPr lang="en-US" altLang="zh-CN" dirty="0" smtClean="0"/>
              <a:t>-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53566-7491-42A8-BD94-BD67B6312B65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023661" y="1573435"/>
            <a:ext cx="699162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基于数据驱动的</a:t>
            </a:r>
            <a:r>
              <a:rPr lang="zh-CN" altLang="en-US" sz="36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多元能源</a:t>
            </a:r>
            <a:endParaRPr lang="en-US" altLang="zh-CN" sz="3600" b="1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3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与仿真平台</a:t>
            </a:r>
            <a:endParaRPr lang="zh-CN" altLang="en-US" sz="3600" b="1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73954" y="3645024"/>
            <a:ext cx="699162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069397" y="3962288"/>
            <a:ext cx="2900153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浙江大学  电气工程学院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878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105" y="76200"/>
            <a:ext cx="7870390" cy="503238"/>
          </a:xfrm>
        </p:spPr>
        <p:txBody>
          <a:bodyPr/>
          <a:lstStyle/>
          <a:p>
            <a:r>
              <a:rPr lang="zh-CN" altLang="en-US" dirty="0"/>
              <a:t>三、能源数据采集与智能化优化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- </a:t>
            </a:r>
            <a:r>
              <a:rPr lang="zh-CN" altLang="en-US" smtClean="0"/>
              <a:t>浙江大学</a:t>
            </a:r>
            <a:r>
              <a:rPr lang="en-US" altLang="zh-CN" smtClean="0"/>
              <a:t>·</a:t>
            </a:r>
            <a:r>
              <a:rPr lang="zh-CN" altLang="en-US" smtClean="0"/>
              <a:t>智能电网运行与优化实验室 </a:t>
            </a:r>
            <a:r>
              <a:rPr lang="en-US" altLang="zh-CN" smtClean="0"/>
              <a:t>-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53566-7491-42A8-BD94-BD67B6312B65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099391" y="3126336"/>
            <a:ext cx="936104" cy="462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64205" y="4021020"/>
            <a:ext cx="2006479" cy="2292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局域网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621717" y="4607979"/>
            <a:ext cx="406650" cy="387470"/>
            <a:chOff x="2217738" y="4919664"/>
            <a:chExt cx="862013" cy="863600"/>
          </a:xfrm>
        </p:grpSpPr>
        <p:sp>
          <p:nvSpPr>
            <p:cNvPr id="9" name="Freeform 56"/>
            <p:cNvSpPr>
              <a:spLocks noEditPoints="1"/>
            </p:cNvSpPr>
            <p:nvPr/>
          </p:nvSpPr>
          <p:spPr bwMode="auto">
            <a:xfrm>
              <a:off x="2217738" y="4919664"/>
              <a:ext cx="862013" cy="863600"/>
            </a:xfrm>
            <a:custGeom>
              <a:avLst/>
              <a:gdLst>
                <a:gd name="T0" fmla="*/ 843 w 908"/>
                <a:gd name="T1" fmla="*/ 0 h 908"/>
                <a:gd name="T2" fmla="*/ 65 w 908"/>
                <a:gd name="T3" fmla="*/ 0 h 908"/>
                <a:gd name="T4" fmla="*/ 0 w 908"/>
                <a:gd name="T5" fmla="*/ 65 h 908"/>
                <a:gd name="T6" fmla="*/ 0 w 908"/>
                <a:gd name="T7" fmla="*/ 843 h 908"/>
                <a:gd name="T8" fmla="*/ 65 w 908"/>
                <a:gd name="T9" fmla="*/ 908 h 908"/>
                <a:gd name="T10" fmla="*/ 843 w 908"/>
                <a:gd name="T11" fmla="*/ 908 h 908"/>
                <a:gd name="T12" fmla="*/ 908 w 908"/>
                <a:gd name="T13" fmla="*/ 843 h 908"/>
                <a:gd name="T14" fmla="*/ 908 w 908"/>
                <a:gd name="T15" fmla="*/ 65 h 908"/>
                <a:gd name="T16" fmla="*/ 843 w 908"/>
                <a:gd name="T17" fmla="*/ 0 h 908"/>
                <a:gd name="T18" fmla="*/ 457 w 908"/>
                <a:gd name="T19" fmla="*/ 841 h 908"/>
                <a:gd name="T20" fmla="*/ 73 w 908"/>
                <a:gd name="T21" fmla="*/ 457 h 908"/>
                <a:gd name="T22" fmla="*/ 457 w 908"/>
                <a:gd name="T23" fmla="*/ 73 h 908"/>
                <a:gd name="T24" fmla="*/ 841 w 908"/>
                <a:gd name="T25" fmla="*/ 457 h 908"/>
                <a:gd name="T26" fmla="*/ 457 w 908"/>
                <a:gd name="T27" fmla="*/ 841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8" h="908">
                  <a:moveTo>
                    <a:pt x="84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843"/>
                    <a:pt x="0" y="843"/>
                    <a:pt x="0" y="843"/>
                  </a:cubicBezTo>
                  <a:cubicBezTo>
                    <a:pt x="0" y="879"/>
                    <a:pt x="29" y="908"/>
                    <a:pt x="65" y="908"/>
                  </a:cubicBezTo>
                  <a:cubicBezTo>
                    <a:pt x="843" y="908"/>
                    <a:pt x="843" y="908"/>
                    <a:pt x="843" y="908"/>
                  </a:cubicBezTo>
                  <a:cubicBezTo>
                    <a:pt x="879" y="908"/>
                    <a:pt x="908" y="879"/>
                    <a:pt x="908" y="843"/>
                  </a:cubicBezTo>
                  <a:cubicBezTo>
                    <a:pt x="908" y="65"/>
                    <a:pt x="908" y="65"/>
                    <a:pt x="908" y="65"/>
                  </a:cubicBezTo>
                  <a:cubicBezTo>
                    <a:pt x="908" y="29"/>
                    <a:pt x="879" y="0"/>
                    <a:pt x="843" y="0"/>
                  </a:cubicBezTo>
                  <a:close/>
                  <a:moveTo>
                    <a:pt x="457" y="841"/>
                  </a:moveTo>
                  <a:cubicBezTo>
                    <a:pt x="245" y="841"/>
                    <a:pt x="73" y="669"/>
                    <a:pt x="73" y="457"/>
                  </a:cubicBezTo>
                  <a:cubicBezTo>
                    <a:pt x="73" y="245"/>
                    <a:pt x="245" y="73"/>
                    <a:pt x="457" y="73"/>
                  </a:cubicBezTo>
                  <a:cubicBezTo>
                    <a:pt x="669" y="73"/>
                    <a:pt x="841" y="245"/>
                    <a:pt x="841" y="457"/>
                  </a:cubicBezTo>
                  <a:cubicBezTo>
                    <a:pt x="841" y="669"/>
                    <a:pt x="669" y="841"/>
                    <a:pt x="457" y="841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rgbClr val="0070C0"/>
                  </a:solidFill>
                </a:ln>
              </a:endParaRPr>
            </a:p>
          </p:txBody>
        </p:sp>
        <p:sp>
          <p:nvSpPr>
            <p:cNvPr id="10" name="Freeform 57"/>
            <p:cNvSpPr>
              <a:spLocks noEditPoints="1"/>
            </p:cNvSpPr>
            <p:nvPr/>
          </p:nvSpPr>
          <p:spPr bwMode="auto">
            <a:xfrm>
              <a:off x="2344738" y="5048251"/>
              <a:ext cx="612775" cy="611188"/>
            </a:xfrm>
            <a:custGeom>
              <a:avLst/>
              <a:gdLst>
                <a:gd name="T0" fmla="*/ 322 w 644"/>
                <a:gd name="T1" fmla="*/ 0 h 644"/>
                <a:gd name="T2" fmla="*/ 0 w 644"/>
                <a:gd name="T3" fmla="*/ 322 h 644"/>
                <a:gd name="T4" fmla="*/ 322 w 644"/>
                <a:gd name="T5" fmla="*/ 644 h 644"/>
                <a:gd name="T6" fmla="*/ 644 w 644"/>
                <a:gd name="T7" fmla="*/ 322 h 644"/>
                <a:gd name="T8" fmla="*/ 322 w 644"/>
                <a:gd name="T9" fmla="*/ 0 h 644"/>
                <a:gd name="T10" fmla="*/ 185 w 644"/>
                <a:gd name="T11" fmla="*/ 368 h 644"/>
                <a:gd name="T12" fmla="*/ 168 w 644"/>
                <a:gd name="T13" fmla="*/ 385 h 644"/>
                <a:gd name="T14" fmla="*/ 138 w 644"/>
                <a:gd name="T15" fmla="*/ 385 h 644"/>
                <a:gd name="T16" fmla="*/ 121 w 644"/>
                <a:gd name="T17" fmla="*/ 368 h 644"/>
                <a:gd name="T18" fmla="*/ 121 w 644"/>
                <a:gd name="T19" fmla="*/ 278 h 644"/>
                <a:gd name="T20" fmla="*/ 138 w 644"/>
                <a:gd name="T21" fmla="*/ 261 h 644"/>
                <a:gd name="T22" fmla="*/ 168 w 644"/>
                <a:gd name="T23" fmla="*/ 261 h 644"/>
                <a:gd name="T24" fmla="*/ 185 w 644"/>
                <a:gd name="T25" fmla="*/ 278 h 644"/>
                <a:gd name="T26" fmla="*/ 185 w 644"/>
                <a:gd name="T27" fmla="*/ 368 h 644"/>
                <a:gd name="T28" fmla="*/ 413 w 644"/>
                <a:gd name="T29" fmla="*/ 480 h 644"/>
                <a:gd name="T30" fmla="*/ 396 w 644"/>
                <a:gd name="T31" fmla="*/ 497 h 644"/>
                <a:gd name="T32" fmla="*/ 242 w 644"/>
                <a:gd name="T33" fmla="*/ 497 h 644"/>
                <a:gd name="T34" fmla="*/ 225 w 644"/>
                <a:gd name="T35" fmla="*/ 480 h 644"/>
                <a:gd name="T36" fmla="*/ 225 w 644"/>
                <a:gd name="T37" fmla="*/ 462 h 644"/>
                <a:gd name="T38" fmla="*/ 242 w 644"/>
                <a:gd name="T39" fmla="*/ 445 h 644"/>
                <a:gd name="T40" fmla="*/ 396 w 644"/>
                <a:gd name="T41" fmla="*/ 445 h 644"/>
                <a:gd name="T42" fmla="*/ 413 w 644"/>
                <a:gd name="T43" fmla="*/ 462 h 644"/>
                <a:gd name="T44" fmla="*/ 413 w 644"/>
                <a:gd name="T45" fmla="*/ 480 h 644"/>
                <a:gd name="T46" fmla="*/ 517 w 644"/>
                <a:gd name="T47" fmla="*/ 368 h 644"/>
                <a:gd name="T48" fmla="*/ 500 w 644"/>
                <a:gd name="T49" fmla="*/ 385 h 644"/>
                <a:gd name="T50" fmla="*/ 470 w 644"/>
                <a:gd name="T51" fmla="*/ 385 h 644"/>
                <a:gd name="T52" fmla="*/ 453 w 644"/>
                <a:gd name="T53" fmla="*/ 368 h 644"/>
                <a:gd name="T54" fmla="*/ 453 w 644"/>
                <a:gd name="T55" fmla="*/ 278 h 644"/>
                <a:gd name="T56" fmla="*/ 470 w 644"/>
                <a:gd name="T57" fmla="*/ 261 h 644"/>
                <a:gd name="T58" fmla="*/ 500 w 644"/>
                <a:gd name="T59" fmla="*/ 261 h 644"/>
                <a:gd name="T60" fmla="*/ 517 w 644"/>
                <a:gd name="T61" fmla="*/ 278 h 644"/>
                <a:gd name="T62" fmla="*/ 517 w 644"/>
                <a:gd name="T63" fmla="*/ 36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4" h="644">
                  <a:moveTo>
                    <a:pt x="322" y="0"/>
                  </a:moveTo>
                  <a:cubicBezTo>
                    <a:pt x="144" y="0"/>
                    <a:pt x="0" y="144"/>
                    <a:pt x="0" y="322"/>
                  </a:cubicBezTo>
                  <a:cubicBezTo>
                    <a:pt x="0" y="500"/>
                    <a:pt x="144" y="644"/>
                    <a:pt x="322" y="644"/>
                  </a:cubicBezTo>
                  <a:cubicBezTo>
                    <a:pt x="500" y="644"/>
                    <a:pt x="644" y="500"/>
                    <a:pt x="644" y="322"/>
                  </a:cubicBezTo>
                  <a:cubicBezTo>
                    <a:pt x="644" y="144"/>
                    <a:pt x="500" y="0"/>
                    <a:pt x="322" y="0"/>
                  </a:cubicBezTo>
                  <a:close/>
                  <a:moveTo>
                    <a:pt x="185" y="368"/>
                  </a:moveTo>
                  <a:cubicBezTo>
                    <a:pt x="185" y="377"/>
                    <a:pt x="177" y="385"/>
                    <a:pt x="168" y="385"/>
                  </a:cubicBezTo>
                  <a:cubicBezTo>
                    <a:pt x="138" y="385"/>
                    <a:pt x="138" y="385"/>
                    <a:pt x="138" y="385"/>
                  </a:cubicBezTo>
                  <a:cubicBezTo>
                    <a:pt x="129" y="385"/>
                    <a:pt x="121" y="377"/>
                    <a:pt x="121" y="368"/>
                  </a:cubicBezTo>
                  <a:cubicBezTo>
                    <a:pt x="121" y="278"/>
                    <a:pt x="121" y="278"/>
                    <a:pt x="121" y="278"/>
                  </a:cubicBezTo>
                  <a:cubicBezTo>
                    <a:pt x="121" y="269"/>
                    <a:pt x="129" y="261"/>
                    <a:pt x="138" y="261"/>
                  </a:cubicBezTo>
                  <a:cubicBezTo>
                    <a:pt x="168" y="261"/>
                    <a:pt x="168" y="261"/>
                    <a:pt x="168" y="261"/>
                  </a:cubicBezTo>
                  <a:cubicBezTo>
                    <a:pt x="177" y="261"/>
                    <a:pt x="185" y="269"/>
                    <a:pt x="185" y="278"/>
                  </a:cubicBezTo>
                  <a:lnTo>
                    <a:pt x="185" y="368"/>
                  </a:lnTo>
                  <a:close/>
                  <a:moveTo>
                    <a:pt x="413" y="480"/>
                  </a:moveTo>
                  <a:cubicBezTo>
                    <a:pt x="413" y="489"/>
                    <a:pt x="405" y="497"/>
                    <a:pt x="396" y="497"/>
                  </a:cubicBezTo>
                  <a:cubicBezTo>
                    <a:pt x="242" y="497"/>
                    <a:pt x="242" y="497"/>
                    <a:pt x="242" y="497"/>
                  </a:cubicBezTo>
                  <a:cubicBezTo>
                    <a:pt x="233" y="497"/>
                    <a:pt x="225" y="489"/>
                    <a:pt x="225" y="480"/>
                  </a:cubicBezTo>
                  <a:cubicBezTo>
                    <a:pt x="225" y="462"/>
                    <a:pt x="225" y="462"/>
                    <a:pt x="225" y="462"/>
                  </a:cubicBezTo>
                  <a:cubicBezTo>
                    <a:pt x="225" y="453"/>
                    <a:pt x="233" y="445"/>
                    <a:pt x="242" y="445"/>
                  </a:cubicBezTo>
                  <a:cubicBezTo>
                    <a:pt x="396" y="445"/>
                    <a:pt x="396" y="445"/>
                    <a:pt x="396" y="445"/>
                  </a:cubicBezTo>
                  <a:cubicBezTo>
                    <a:pt x="405" y="445"/>
                    <a:pt x="413" y="453"/>
                    <a:pt x="413" y="462"/>
                  </a:cubicBezTo>
                  <a:lnTo>
                    <a:pt x="413" y="480"/>
                  </a:lnTo>
                  <a:close/>
                  <a:moveTo>
                    <a:pt x="517" y="368"/>
                  </a:moveTo>
                  <a:cubicBezTo>
                    <a:pt x="517" y="377"/>
                    <a:pt x="509" y="385"/>
                    <a:pt x="500" y="385"/>
                  </a:cubicBezTo>
                  <a:cubicBezTo>
                    <a:pt x="470" y="385"/>
                    <a:pt x="470" y="385"/>
                    <a:pt x="470" y="385"/>
                  </a:cubicBezTo>
                  <a:cubicBezTo>
                    <a:pt x="461" y="385"/>
                    <a:pt x="453" y="377"/>
                    <a:pt x="453" y="368"/>
                  </a:cubicBezTo>
                  <a:cubicBezTo>
                    <a:pt x="453" y="278"/>
                    <a:pt x="453" y="278"/>
                    <a:pt x="453" y="278"/>
                  </a:cubicBezTo>
                  <a:cubicBezTo>
                    <a:pt x="453" y="269"/>
                    <a:pt x="461" y="261"/>
                    <a:pt x="470" y="261"/>
                  </a:cubicBezTo>
                  <a:cubicBezTo>
                    <a:pt x="500" y="261"/>
                    <a:pt x="500" y="261"/>
                    <a:pt x="500" y="261"/>
                  </a:cubicBezTo>
                  <a:cubicBezTo>
                    <a:pt x="509" y="261"/>
                    <a:pt x="517" y="269"/>
                    <a:pt x="517" y="278"/>
                  </a:cubicBezTo>
                  <a:lnTo>
                    <a:pt x="517" y="368"/>
                  </a:lnTo>
                  <a:close/>
                </a:path>
              </a:pathLst>
            </a:custGeom>
            <a:solidFill>
              <a:srgbClr val="F162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617004" y="5101140"/>
            <a:ext cx="406650" cy="387470"/>
            <a:chOff x="2217738" y="4919664"/>
            <a:chExt cx="862013" cy="863600"/>
          </a:xfrm>
        </p:grpSpPr>
        <p:sp>
          <p:nvSpPr>
            <p:cNvPr id="12" name="Freeform 56"/>
            <p:cNvSpPr>
              <a:spLocks noEditPoints="1"/>
            </p:cNvSpPr>
            <p:nvPr/>
          </p:nvSpPr>
          <p:spPr bwMode="auto">
            <a:xfrm>
              <a:off x="2217738" y="4919664"/>
              <a:ext cx="862013" cy="863600"/>
            </a:xfrm>
            <a:custGeom>
              <a:avLst/>
              <a:gdLst>
                <a:gd name="T0" fmla="*/ 843 w 908"/>
                <a:gd name="T1" fmla="*/ 0 h 908"/>
                <a:gd name="T2" fmla="*/ 65 w 908"/>
                <a:gd name="T3" fmla="*/ 0 h 908"/>
                <a:gd name="T4" fmla="*/ 0 w 908"/>
                <a:gd name="T5" fmla="*/ 65 h 908"/>
                <a:gd name="T6" fmla="*/ 0 w 908"/>
                <a:gd name="T7" fmla="*/ 843 h 908"/>
                <a:gd name="T8" fmla="*/ 65 w 908"/>
                <a:gd name="T9" fmla="*/ 908 h 908"/>
                <a:gd name="T10" fmla="*/ 843 w 908"/>
                <a:gd name="T11" fmla="*/ 908 h 908"/>
                <a:gd name="T12" fmla="*/ 908 w 908"/>
                <a:gd name="T13" fmla="*/ 843 h 908"/>
                <a:gd name="T14" fmla="*/ 908 w 908"/>
                <a:gd name="T15" fmla="*/ 65 h 908"/>
                <a:gd name="T16" fmla="*/ 843 w 908"/>
                <a:gd name="T17" fmla="*/ 0 h 908"/>
                <a:gd name="T18" fmla="*/ 457 w 908"/>
                <a:gd name="T19" fmla="*/ 841 h 908"/>
                <a:gd name="T20" fmla="*/ 73 w 908"/>
                <a:gd name="T21" fmla="*/ 457 h 908"/>
                <a:gd name="T22" fmla="*/ 457 w 908"/>
                <a:gd name="T23" fmla="*/ 73 h 908"/>
                <a:gd name="T24" fmla="*/ 841 w 908"/>
                <a:gd name="T25" fmla="*/ 457 h 908"/>
                <a:gd name="T26" fmla="*/ 457 w 908"/>
                <a:gd name="T27" fmla="*/ 841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8" h="908">
                  <a:moveTo>
                    <a:pt x="84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843"/>
                    <a:pt x="0" y="843"/>
                    <a:pt x="0" y="843"/>
                  </a:cubicBezTo>
                  <a:cubicBezTo>
                    <a:pt x="0" y="879"/>
                    <a:pt x="29" y="908"/>
                    <a:pt x="65" y="908"/>
                  </a:cubicBezTo>
                  <a:cubicBezTo>
                    <a:pt x="843" y="908"/>
                    <a:pt x="843" y="908"/>
                    <a:pt x="843" y="908"/>
                  </a:cubicBezTo>
                  <a:cubicBezTo>
                    <a:pt x="879" y="908"/>
                    <a:pt x="908" y="879"/>
                    <a:pt x="908" y="843"/>
                  </a:cubicBezTo>
                  <a:cubicBezTo>
                    <a:pt x="908" y="65"/>
                    <a:pt x="908" y="65"/>
                    <a:pt x="908" y="65"/>
                  </a:cubicBezTo>
                  <a:cubicBezTo>
                    <a:pt x="908" y="29"/>
                    <a:pt x="879" y="0"/>
                    <a:pt x="843" y="0"/>
                  </a:cubicBezTo>
                  <a:close/>
                  <a:moveTo>
                    <a:pt x="457" y="841"/>
                  </a:moveTo>
                  <a:cubicBezTo>
                    <a:pt x="245" y="841"/>
                    <a:pt x="73" y="669"/>
                    <a:pt x="73" y="457"/>
                  </a:cubicBezTo>
                  <a:cubicBezTo>
                    <a:pt x="73" y="245"/>
                    <a:pt x="245" y="73"/>
                    <a:pt x="457" y="73"/>
                  </a:cubicBezTo>
                  <a:cubicBezTo>
                    <a:pt x="669" y="73"/>
                    <a:pt x="841" y="245"/>
                    <a:pt x="841" y="457"/>
                  </a:cubicBezTo>
                  <a:cubicBezTo>
                    <a:pt x="841" y="669"/>
                    <a:pt x="669" y="841"/>
                    <a:pt x="457" y="841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rgbClr val="0070C0"/>
                  </a:solidFill>
                </a:ln>
              </a:endParaRPr>
            </a:p>
          </p:txBody>
        </p:sp>
        <p:sp>
          <p:nvSpPr>
            <p:cNvPr id="13" name="Freeform 57"/>
            <p:cNvSpPr>
              <a:spLocks noEditPoints="1"/>
            </p:cNvSpPr>
            <p:nvPr/>
          </p:nvSpPr>
          <p:spPr bwMode="auto">
            <a:xfrm>
              <a:off x="2344738" y="5048251"/>
              <a:ext cx="612775" cy="611188"/>
            </a:xfrm>
            <a:custGeom>
              <a:avLst/>
              <a:gdLst>
                <a:gd name="T0" fmla="*/ 322 w 644"/>
                <a:gd name="T1" fmla="*/ 0 h 644"/>
                <a:gd name="T2" fmla="*/ 0 w 644"/>
                <a:gd name="T3" fmla="*/ 322 h 644"/>
                <a:gd name="T4" fmla="*/ 322 w 644"/>
                <a:gd name="T5" fmla="*/ 644 h 644"/>
                <a:gd name="T6" fmla="*/ 644 w 644"/>
                <a:gd name="T7" fmla="*/ 322 h 644"/>
                <a:gd name="T8" fmla="*/ 322 w 644"/>
                <a:gd name="T9" fmla="*/ 0 h 644"/>
                <a:gd name="T10" fmla="*/ 185 w 644"/>
                <a:gd name="T11" fmla="*/ 368 h 644"/>
                <a:gd name="T12" fmla="*/ 168 w 644"/>
                <a:gd name="T13" fmla="*/ 385 h 644"/>
                <a:gd name="T14" fmla="*/ 138 w 644"/>
                <a:gd name="T15" fmla="*/ 385 h 644"/>
                <a:gd name="T16" fmla="*/ 121 w 644"/>
                <a:gd name="T17" fmla="*/ 368 h 644"/>
                <a:gd name="T18" fmla="*/ 121 w 644"/>
                <a:gd name="T19" fmla="*/ 278 h 644"/>
                <a:gd name="T20" fmla="*/ 138 w 644"/>
                <a:gd name="T21" fmla="*/ 261 h 644"/>
                <a:gd name="T22" fmla="*/ 168 w 644"/>
                <a:gd name="T23" fmla="*/ 261 h 644"/>
                <a:gd name="T24" fmla="*/ 185 w 644"/>
                <a:gd name="T25" fmla="*/ 278 h 644"/>
                <a:gd name="T26" fmla="*/ 185 w 644"/>
                <a:gd name="T27" fmla="*/ 368 h 644"/>
                <a:gd name="T28" fmla="*/ 413 w 644"/>
                <a:gd name="T29" fmla="*/ 480 h 644"/>
                <a:gd name="T30" fmla="*/ 396 w 644"/>
                <a:gd name="T31" fmla="*/ 497 h 644"/>
                <a:gd name="T32" fmla="*/ 242 w 644"/>
                <a:gd name="T33" fmla="*/ 497 h 644"/>
                <a:gd name="T34" fmla="*/ 225 w 644"/>
                <a:gd name="T35" fmla="*/ 480 h 644"/>
                <a:gd name="T36" fmla="*/ 225 w 644"/>
                <a:gd name="T37" fmla="*/ 462 h 644"/>
                <a:gd name="T38" fmla="*/ 242 w 644"/>
                <a:gd name="T39" fmla="*/ 445 h 644"/>
                <a:gd name="T40" fmla="*/ 396 w 644"/>
                <a:gd name="T41" fmla="*/ 445 h 644"/>
                <a:gd name="T42" fmla="*/ 413 w 644"/>
                <a:gd name="T43" fmla="*/ 462 h 644"/>
                <a:gd name="T44" fmla="*/ 413 w 644"/>
                <a:gd name="T45" fmla="*/ 480 h 644"/>
                <a:gd name="T46" fmla="*/ 517 w 644"/>
                <a:gd name="T47" fmla="*/ 368 h 644"/>
                <a:gd name="T48" fmla="*/ 500 w 644"/>
                <a:gd name="T49" fmla="*/ 385 h 644"/>
                <a:gd name="T50" fmla="*/ 470 w 644"/>
                <a:gd name="T51" fmla="*/ 385 h 644"/>
                <a:gd name="T52" fmla="*/ 453 w 644"/>
                <a:gd name="T53" fmla="*/ 368 h 644"/>
                <a:gd name="T54" fmla="*/ 453 w 644"/>
                <a:gd name="T55" fmla="*/ 278 h 644"/>
                <a:gd name="T56" fmla="*/ 470 w 644"/>
                <a:gd name="T57" fmla="*/ 261 h 644"/>
                <a:gd name="T58" fmla="*/ 500 w 644"/>
                <a:gd name="T59" fmla="*/ 261 h 644"/>
                <a:gd name="T60" fmla="*/ 517 w 644"/>
                <a:gd name="T61" fmla="*/ 278 h 644"/>
                <a:gd name="T62" fmla="*/ 517 w 644"/>
                <a:gd name="T63" fmla="*/ 36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4" h="644">
                  <a:moveTo>
                    <a:pt x="322" y="0"/>
                  </a:moveTo>
                  <a:cubicBezTo>
                    <a:pt x="144" y="0"/>
                    <a:pt x="0" y="144"/>
                    <a:pt x="0" y="322"/>
                  </a:cubicBezTo>
                  <a:cubicBezTo>
                    <a:pt x="0" y="500"/>
                    <a:pt x="144" y="644"/>
                    <a:pt x="322" y="644"/>
                  </a:cubicBezTo>
                  <a:cubicBezTo>
                    <a:pt x="500" y="644"/>
                    <a:pt x="644" y="500"/>
                    <a:pt x="644" y="322"/>
                  </a:cubicBezTo>
                  <a:cubicBezTo>
                    <a:pt x="644" y="144"/>
                    <a:pt x="500" y="0"/>
                    <a:pt x="322" y="0"/>
                  </a:cubicBezTo>
                  <a:close/>
                  <a:moveTo>
                    <a:pt x="185" y="368"/>
                  </a:moveTo>
                  <a:cubicBezTo>
                    <a:pt x="185" y="377"/>
                    <a:pt x="177" y="385"/>
                    <a:pt x="168" y="385"/>
                  </a:cubicBezTo>
                  <a:cubicBezTo>
                    <a:pt x="138" y="385"/>
                    <a:pt x="138" y="385"/>
                    <a:pt x="138" y="385"/>
                  </a:cubicBezTo>
                  <a:cubicBezTo>
                    <a:pt x="129" y="385"/>
                    <a:pt x="121" y="377"/>
                    <a:pt x="121" y="368"/>
                  </a:cubicBezTo>
                  <a:cubicBezTo>
                    <a:pt x="121" y="278"/>
                    <a:pt x="121" y="278"/>
                    <a:pt x="121" y="278"/>
                  </a:cubicBezTo>
                  <a:cubicBezTo>
                    <a:pt x="121" y="269"/>
                    <a:pt x="129" y="261"/>
                    <a:pt x="138" y="261"/>
                  </a:cubicBezTo>
                  <a:cubicBezTo>
                    <a:pt x="168" y="261"/>
                    <a:pt x="168" y="261"/>
                    <a:pt x="168" y="261"/>
                  </a:cubicBezTo>
                  <a:cubicBezTo>
                    <a:pt x="177" y="261"/>
                    <a:pt x="185" y="269"/>
                    <a:pt x="185" y="278"/>
                  </a:cubicBezTo>
                  <a:lnTo>
                    <a:pt x="185" y="368"/>
                  </a:lnTo>
                  <a:close/>
                  <a:moveTo>
                    <a:pt x="413" y="480"/>
                  </a:moveTo>
                  <a:cubicBezTo>
                    <a:pt x="413" y="489"/>
                    <a:pt x="405" y="497"/>
                    <a:pt x="396" y="497"/>
                  </a:cubicBezTo>
                  <a:cubicBezTo>
                    <a:pt x="242" y="497"/>
                    <a:pt x="242" y="497"/>
                    <a:pt x="242" y="497"/>
                  </a:cubicBezTo>
                  <a:cubicBezTo>
                    <a:pt x="233" y="497"/>
                    <a:pt x="225" y="489"/>
                    <a:pt x="225" y="480"/>
                  </a:cubicBezTo>
                  <a:cubicBezTo>
                    <a:pt x="225" y="462"/>
                    <a:pt x="225" y="462"/>
                    <a:pt x="225" y="462"/>
                  </a:cubicBezTo>
                  <a:cubicBezTo>
                    <a:pt x="225" y="453"/>
                    <a:pt x="233" y="445"/>
                    <a:pt x="242" y="445"/>
                  </a:cubicBezTo>
                  <a:cubicBezTo>
                    <a:pt x="396" y="445"/>
                    <a:pt x="396" y="445"/>
                    <a:pt x="396" y="445"/>
                  </a:cubicBezTo>
                  <a:cubicBezTo>
                    <a:pt x="405" y="445"/>
                    <a:pt x="413" y="453"/>
                    <a:pt x="413" y="462"/>
                  </a:cubicBezTo>
                  <a:lnTo>
                    <a:pt x="413" y="480"/>
                  </a:lnTo>
                  <a:close/>
                  <a:moveTo>
                    <a:pt x="517" y="368"/>
                  </a:moveTo>
                  <a:cubicBezTo>
                    <a:pt x="517" y="377"/>
                    <a:pt x="509" y="385"/>
                    <a:pt x="500" y="385"/>
                  </a:cubicBezTo>
                  <a:cubicBezTo>
                    <a:pt x="470" y="385"/>
                    <a:pt x="470" y="385"/>
                    <a:pt x="470" y="385"/>
                  </a:cubicBezTo>
                  <a:cubicBezTo>
                    <a:pt x="461" y="385"/>
                    <a:pt x="453" y="377"/>
                    <a:pt x="453" y="368"/>
                  </a:cubicBezTo>
                  <a:cubicBezTo>
                    <a:pt x="453" y="278"/>
                    <a:pt x="453" y="278"/>
                    <a:pt x="453" y="278"/>
                  </a:cubicBezTo>
                  <a:cubicBezTo>
                    <a:pt x="453" y="269"/>
                    <a:pt x="461" y="261"/>
                    <a:pt x="470" y="261"/>
                  </a:cubicBezTo>
                  <a:cubicBezTo>
                    <a:pt x="500" y="261"/>
                    <a:pt x="500" y="261"/>
                    <a:pt x="500" y="261"/>
                  </a:cubicBezTo>
                  <a:cubicBezTo>
                    <a:pt x="509" y="261"/>
                    <a:pt x="517" y="269"/>
                    <a:pt x="517" y="278"/>
                  </a:cubicBezTo>
                  <a:lnTo>
                    <a:pt x="517" y="368"/>
                  </a:lnTo>
                  <a:close/>
                </a:path>
              </a:pathLst>
            </a:custGeom>
            <a:solidFill>
              <a:srgbClr val="F162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621717" y="5605196"/>
            <a:ext cx="406650" cy="387470"/>
            <a:chOff x="2217738" y="4919664"/>
            <a:chExt cx="862013" cy="863600"/>
          </a:xfrm>
        </p:grpSpPr>
        <p:sp>
          <p:nvSpPr>
            <p:cNvPr id="15" name="Freeform 56"/>
            <p:cNvSpPr>
              <a:spLocks noEditPoints="1"/>
            </p:cNvSpPr>
            <p:nvPr/>
          </p:nvSpPr>
          <p:spPr bwMode="auto">
            <a:xfrm>
              <a:off x="2217738" y="4919664"/>
              <a:ext cx="862013" cy="863600"/>
            </a:xfrm>
            <a:custGeom>
              <a:avLst/>
              <a:gdLst>
                <a:gd name="T0" fmla="*/ 843 w 908"/>
                <a:gd name="T1" fmla="*/ 0 h 908"/>
                <a:gd name="T2" fmla="*/ 65 w 908"/>
                <a:gd name="T3" fmla="*/ 0 h 908"/>
                <a:gd name="T4" fmla="*/ 0 w 908"/>
                <a:gd name="T5" fmla="*/ 65 h 908"/>
                <a:gd name="T6" fmla="*/ 0 w 908"/>
                <a:gd name="T7" fmla="*/ 843 h 908"/>
                <a:gd name="T8" fmla="*/ 65 w 908"/>
                <a:gd name="T9" fmla="*/ 908 h 908"/>
                <a:gd name="T10" fmla="*/ 843 w 908"/>
                <a:gd name="T11" fmla="*/ 908 h 908"/>
                <a:gd name="T12" fmla="*/ 908 w 908"/>
                <a:gd name="T13" fmla="*/ 843 h 908"/>
                <a:gd name="T14" fmla="*/ 908 w 908"/>
                <a:gd name="T15" fmla="*/ 65 h 908"/>
                <a:gd name="T16" fmla="*/ 843 w 908"/>
                <a:gd name="T17" fmla="*/ 0 h 908"/>
                <a:gd name="T18" fmla="*/ 457 w 908"/>
                <a:gd name="T19" fmla="*/ 841 h 908"/>
                <a:gd name="T20" fmla="*/ 73 w 908"/>
                <a:gd name="T21" fmla="*/ 457 h 908"/>
                <a:gd name="T22" fmla="*/ 457 w 908"/>
                <a:gd name="T23" fmla="*/ 73 h 908"/>
                <a:gd name="T24" fmla="*/ 841 w 908"/>
                <a:gd name="T25" fmla="*/ 457 h 908"/>
                <a:gd name="T26" fmla="*/ 457 w 908"/>
                <a:gd name="T27" fmla="*/ 841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8" h="908">
                  <a:moveTo>
                    <a:pt x="84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843"/>
                    <a:pt x="0" y="843"/>
                    <a:pt x="0" y="843"/>
                  </a:cubicBezTo>
                  <a:cubicBezTo>
                    <a:pt x="0" y="879"/>
                    <a:pt x="29" y="908"/>
                    <a:pt x="65" y="908"/>
                  </a:cubicBezTo>
                  <a:cubicBezTo>
                    <a:pt x="843" y="908"/>
                    <a:pt x="843" y="908"/>
                    <a:pt x="843" y="908"/>
                  </a:cubicBezTo>
                  <a:cubicBezTo>
                    <a:pt x="879" y="908"/>
                    <a:pt x="908" y="879"/>
                    <a:pt x="908" y="843"/>
                  </a:cubicBezTo>
                  <a:cubicBezTo>
                    <a:pt x="908" y="65"/>
                    <a:pt x="908" y="65"/>
                    <a:pt x="908" y="65"/>
                  </a:cubicBezTo>
                  <a:cubicBezTo>
                    <a:pt x="908" y="29"/>
                    <a:pt x="879" y="0"/>
                    <a:pt x="843" y="0"/>
                  </a:cubicBezTo>
                  <a:close/>
                  <a:moveTo>
                    <a:pt x="457" y="841"/>
                  </a:moveTo>
                  <a:cubicBezTo>
                    <a:pt x="245" y="841"/>
                    <a:pt x="73" y="669"/>
                    <a:pt x="73" y="457"/>
                  </a:cubicBezTo>
                  <a:cubicBezTo>
                    <a:pt x="73" y="245"/>
                    <a:pt x="245" y="73"/>
                    <a:pt x="457" y="73"/>
                  </a:cubicBezTo>
                  <a:cubicBezTo>
                    <a:pt x="669" y="73"/>
                    <a:pt x="841" y="245"/>
                    <a:pt x="841" y="457"/>
                  </a:cubicBezTo>
                  <a:cubicBezTo>
                    <a:pt x="841" y="669"/>
                    <a:pt x="669" y="841"/>
                    <a:pt x="457" y="841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rgbClr val="0070C0"/>
                  </a:solidFill>
                </a:ln>
              </a:endParaRPr>
            </a:p>
          </p:txBody>
        </p:sp>
        <p:sp>
          <p:nvSpPr>
            <p:cNvPr id="16" name="Freeform 57"/>
            <p:cNvSpPr>
              <a:spLocks noEditPoints="1"/>
            </p:cNvSpPr>
            <p:nvPr/>
          </p:nvSpPr>
          <p:spPr bwMode="auto">
            <a:xfrm>
              <a:off x="2344738" y="5048251"/>
              <a:ext cx="612775" cy="611188"/>
            </a:xfrm>
            <a:custGeom>
              <a:avLst/>
              <a:gdLst>
                <a:gd name="T0" fmla="*/ 322 w 644"/>
                <a:gd name="T1" fmla="*/ 0 h 644"/>
                <a:gd name="T2" fmla="*/ 0 w 644"/>
                <a:gd name="T3" fmla="*/ 322 h 644"/>
                <a:gd name="T4" fmla="*/ 322 w 644"/>
                <a:gd name="T5" fmla="*/ 644 h 644"/>
                <a:gd name="T6" fmla="*/ 644 w 644"/>
                <a:gd name="T7" fmla="*/ 322 h 644"/>
                <a:gd name="T8" fmla="*/ 322 w 644"/>
                <a:gd name="T9" fmla="*/ 0 h 644"/>
                <a:gd name="T10" fmla="*/ 185 w 644"/>
                <a:gd name="T11" fmla="*/ 368 h 644"/>
                <a:gd name="T12" fmla="*/ 168 w 644"/>
                <a:gd name="T13" fmla="*/ 385 h 644"/>
                <a:gd name="T14" fmla="*/ 138 w 644"/>
                <a:gd name="T15" fmla="*/ 385 h 644"/>
                <a:gd name="T16" fmla="*/ 121 w 644"/>
                <a:gd name="T17" fmla="*/ 368 h 644"/>
                <a:gd name="T18" fmla="*/ 121 w 644"/>
                <a:gd name="T19" fmla="*/ 278 h 644"/>
                <a:gd name="T20" fmla="*/ 138 w 644"/>
                <a:gd name="T21" fmla="*/ 261 h 644"/>
                <a:gd name="T22" fmla="*/ 168 w 644"/>
                <a:gd name="T23" fmla="*/ 261 h 644"/>
                <a:gd name="T24" fmla="*/ 185 w 644"/>
                <a:gd name="T25" fmla="*/ 278 h 644"/>
                <a:gd name="T26" fmla="*/ 185 w 644"/>
                <a:gd name="T27" fmla="*/ 368 h 644"/>
                <a:gd name="T28" fmla="*/ 413 w 644"/>
                <a:gd name="T29" fmla="*/ 480 h 644"/>
                <a:gd name="T30" fmla="*/ 396 w 644"/>
                <a:gd name="T31" fmla="*/ 497 h 644"/>
                <a:gd name="T32" fmla="*/ 242 w 644"/>
                <a:gd name="T33" fmla="*/ 497 h 644"/>
                <a:gd name="T34" fmla="*/ 225 w 644"/>
                <a:gd name="T35" fmla="*/ 480 h 644"/>
                <a:gd name="T36" fmla="*/ 225 w 644"/>
                <a:gd name="T37" fmla="*/ 462 h 644"/>
                <a:gd name="T38" fmla="*/ 242 w 644"/>
                <a:gd name="T39" fmla="*/ 445 h 644"/>
                <a:gd name="T40" fmla="*/ 396 w 644"/>
                <a:gd name="T41" fmla="*/ 445 h 644"/>
                <a:gd name="T42" fmla="*/ 413 w 644"/>
                <a:gd name="T43" fmla="*/ 462 h 644"/>
                <a:gd name="T44" fmla="*/ 413 w 644"/>
                <a:gd name="T45" fmla="*/ 480 h 644"/>
                <a:gd name="T46" fmla="*/ 517 w 644"/>
                <a:gd name="T47" fmla="*/ 368 h 644"/>
                <a:gd name="T48" fmla="*/ 500 w 644"/>
                <a:gd name="T49" fmla="*/ 385 h 644"/>
                <a:gd name="T50" fmla="*/ 470 w 644"/>
                <a:gd name="T51" fmla="*/ 385 h 644"/>
                <a:gd name="T52" fmla="*/ 453 w 644"/>
                <a:gd name="T53" fmla="*/ 368 h 644"/>
                <a:gd name="T54" fmla="*/ 453 w 644"/>
                <a:gd name="T55" fmla="*/ 278 h 644"/>
                <a:gd name="T56" fmla="*/ 470 w 644"/>
                <a:gd name="T57" fmla="*/ 261 h 644"/>
                <a:gd name="T58" fmla="*/ 500 w 644"/>
                <a:gd name="T59" fmla="*/ 261 h 644"/>
                <a:gd name="T60" fmla="*/ 517 w 644"/>
                <a:gd name="T61" fmla="*/ 278 h 644"/>
                <a:gd name="T62" fmla="*/ 517 w 644"/>
                <a:gd name="T63" fmla="*/ 36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4" h="644">
                  <a:moveTo>
                    <a:pt x="322" y="0"/>
                  </a:moveTo>
                  <a:cubicBezTo>
                    <a:pt x="144" y="0"/>
                    <a:pt x="0" y="144"/>
                    <a:pt x="0" y="322"/>
                  </a:cubicBezTo>
                  <a:cubicBezTo>
                    <a:pt x="0" y="500"/>
                    <a:pt x="144" y="644"/>
                    <a:pt x="322" y="644"/>
                  </a:cubicBezTo>
                  <a:cubicBezTo>
                    <a:pt x="500" y="644"/>
                    <a:pt x="644" y="500"/>
                    <a:pt x="644" y="322"/>
                  </a:cubicBezTo>
                  <a:cubicBezTo>
                    <a:pt x="644" y="144"/>
                    <a:pt x="500" y="0"/>
                    <a:pt x="322" y="0"/>
                  </a:cubicBezTo>
                  <a:close/>
                  <a:moveTo>
                    <a:pt x="185" y="368"/>
                  </a:moveTo>
                  <a:cubicBezTo>
                    <a:pt x="185" y="377"/>
                    <a:pt x="177" y="385"/>
                    <a:pt x="168" y="385"/>
                  </a:cubicBezTo>
                  <a:cubicBezTo>
                    <a:pt x="138" y="385"/>
                    <a:pt x="138" y="385"/>
                    <a:pt x="138" y="385"/>
                  </a:cubicBezTo>
                  <a:cubicBezTo>
                    <a:pt x="129" y="385"/>
                    <a:pt x="121" y="377"/>
                    <a:pt x="121" y="368"/>
                  </a:cubicBezTo>
                  <a:cubicBezTo>
                    <a:pt x="121" y="278"/>
                    <a:pt x="121" y="278"/>
                    <a:pt x="121" y="278"/>
                  </a:cubicBezTo>
                  <a:cubicBezTo>
                    <a:pt x="121" y="269"/>
                    <a:pt x="129" y="261"/>
                    <a:pt x="138" y="261"/>
                  </a:cubicBezTo>
                  <a:cubicBezTo>
                    <a:pt x="168" y="261"/>
                    <a:pt x="168" y="261"/>
                    <a:pt x="168" y="261"/>
                  </a:cubicBezTo>
                  <a:cubicBezTo>
                    <a:pt x="177" y="261"/>
                    <a:pt x="185" y="269"/>
                    <a:pt x="185" y="278"/>
                  </a:cubicBezTo>
                  <a:lnTo>
                    <a:pt x="185" y="368"/>
                  </a:lnTo>
                  <a:close/>
                  <a:moveTo>
                    <a:pt x="413" y="480"/>
                  </a:moveTo>
                  <a:cubicBezTo>
                    <a:pt x="413" y="489"/>
                    <a:pt x="405" y="497"/>
                    <a:pt x="396" y="497"/>
                  </a:cubicBezTo>
                  <a:cubicBezTo>
                    <a:pt x="242" y="497"/>
                    <a:pt x="242" y="497"/>
                    <a:pt x="242" y="497"/>
                  </a:cubicBezTo>
                  <a:cubicBezTo>
                    <a:pt x="233" y="497"/>
                    <a:pt x="225" y="489"/>
                    <a:pt x="225" y="480"/>
                  </a:cubicBezTo>
                  <a:cubicBezTo>
                    <a:pt x="225" y="462"/>
                    <a:pt x="225" y="462"/>
                    <a:pt x="225" y="462"/>
                  </a:cubicBezTo>
                  <a:cubicBezTo>
                    <a:pt x="225" y="453"/>
                    <a:pt x="233" y="445"/>
                    <a:pt x="242" y="445"/>
                  </a:cubicBezTo>
                  <a:cubicBezTo>
                    <a:pt x="396" y="445"/>
                    <a:pt x="396" y="445"/>
                    <a:pt x="396" y="445"/>
                  </a:cubicBezTo>
                  <a:cubicBezTo>
                    <a:pt x="405" y="445"/>
                    <a:pt x="413" y="453"/>
                    <a:pt x="413" y="462"/>
                  </a:cubicBezTo>
                  <a:lnTo>
                    <a:pt x="413" y="480"/>
                  </a:lnTo>
                  <a:close/>
                  <a:moveTo>
                    <a:pt x="517" y="368"/>
                  </a:moveTo>
                  <a:cubicBezTo>
                    <a:pt x="517" y="377"/>
                    <a:pt x="509" y="385"/>
                    <a:pt x="500" y="385"/>
                  </a:cubicBezTo>
                  <a:cubicBezTo>
                    <a:pt x="470" y="385"/>
                    <a:pt x="470" y="385"/>
                    <a:pt x="470" y="385"/>
                  </a:cubicBezTo>
                  <a:cubicBezTo>
                    <a:pt x="461" y="385"/>
                    <a:pt x="453" y="377"/>
                    <a:pt x="453" y="368"/>
                  </a:cubicBezTo>
                  <a:cubicBezTo>
                    <a:pt x="453" y="278"/>
                    <a:pt x="453" y="278"/>
                    <a:pt x="453" y="278"/>
                  </a:cubicBezTo>
                  <a:cubicBezTo>
                    <a:pt x="453" y="269"/>
                    <a:pt x="461" y="261"/>
                    <a:pt x="470" y="261"/>
                  </a:cubicBezTo>
                  <a:cubicBezTo>
                    <a:pt x="500" y="261"/>
                    <a:pt x="500" y="261"/>
                    <a:pt x="500" y="261"/>
                  </a:cubicBezTo>
                  <a:cubicBezTo>
                    <a:pt x="509" y="261"/>
                    <a:pt x="517" y="269"/>
                    <a:pt x="517" y="278"/>
                  </a:cubicBezTo>
                  <a:lnTo>
                    <a:pt x="517" y="368"/>
                  </a:lnTo>
                  <a:close/>
                </a:path>
              </a:pathLst>
            </a:custGeom>
            <a:solidFill>
              <a:srgbClr val="F162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7" name="直接连接符 16"/>
          <p:cNvCxnSpPr>
            <a:stCxn id="7" idx="2"/>
          </p:cNvCxnSpPr>
          <p:nvPr/>
        </p:nvCxnSpPr>
        <p:spPr>
          <a:xfrm flipH="1">
            <a:off x="7567443" y="4250256"/>
            <a:ext cx="2" cy="1700947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039019" y="4801714"/>
            <a:ext cx="528426" cy="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039019" y="5294875"/>
            <a:ext cx="528426" cy="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7039019" y="5806261"/>
            <a:ext cx="528426" cy="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18" descr="https://encrypted-tbn0.gstatic.com/images?q=tbn:ANd9GcTbGVBIsps26OZeaHhOckCmH44J-RQx7YZJchAaM8Qvxgip0EeI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069" r="-2597" b="25202"/>
          <a:stretch/>
        </p:blipFill>
        <p:spPr bwMode="auto">
          <a:xfrm>
            <a:off x="7190059" y="3218533"/>
            <a:ext cx="754769" cy="29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接连接符 21"/>
          <p:cNvCxnSpPr>
            <a:endCxn id="6" idx="0"/>
          </p:cNvCxnSpPr>
          <p:nvPr/>
        </p:nvCxnSpPr>
        <p:spPr>
          <a:xfrm>
            <a:off x="7567443" y="2712975"/>
            <a:ext cx="0" cy="413361"/>
          </a:xfrm>
          <a:prstGeom prst="line">
            <a:avLst/>
          </a:prstGeom>
          <a:ln w="47625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6" idx="2"/>
            <a:endCxn id="7" idx="0"/>
          </p:cNvCxnSpPr>
          <p:nvPr/>
        </p:nvCxnSpPr>
        <p:spPr>
          <a:xfrm>
            <a:off x="7567443" y="3588972"/>
            <a:ext cx="2" cy="432048"/>
          </a:xfrm>
          <a:prstGeom prst="line">
            <a:avLst/>
          </a:prstGeom>
          <a:ln w="47625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412015" y="921215"/>
            <a:ext cx="3546340" cy="1026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670282" y="3129529"/>
            <a:ext cx="936104" cy="462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125707" y="3124171"/>
            <a:ext cx="936104" cy="462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496022" y="2440037"/>
            <a:ext cx="8074662" cy="27613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 联 网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589539" y="4024213"/>
            <a:ext cx="2006479" cy="2292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局域网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647050" y="4625265"/>
            <a:ext cx="406650" cy="387470"/>
            <a:chOff x="2217738" y="4919664"/>
            <a:chExt cx="862013" cy="863600"/>
          </a:xfrm>
        </p:grpSpPr>
        <p:sp>
          <p:nvSpPr>
            <p:cNvPr id="30" name="Freeform 56"/>
            <p:cNvSpPr>
              <a:spLocks noEditPoints="1"/>
            </p:cNvSpPr>
            <p:nvPr/>
          </p:nvSpPr>
          <p:spPr bwMode="auto">
            <a:xfrm>
              <a:off x="2217738" y="4919664"/>
              <a:ext cx="862013" cy="863600"/>
            </a:xfrm>
            <a:custGeom>
              <a:avLst/>
              <a:gdLst>
                <a:gd name="T0" fmla="*/ 843 w 908"/>
                <a:gd name="T1" fmla="*/ 0 h 908"/>
                <a:gd name="T2" fmla="*/ 65 w 908"/>
                <a:gd name="T3" fmla="*/ 0 h 908"/>
                <a:gd name="T4" fmla="*/ 0 w 908"/>
                <a:gd name="T5" fmla="*/ 65 h 908"/>
                <a:gd name="T6" fmla="*/ 0 w 908"/>
                <a:gd name="T7" fmla="*/ 843 h 908"/>
                <a:gd name="T8" fmla="*/ 65 w 908"/>
                <a:gd name="T9" fmla="*/ 908 h 908"/>
                <a:gd name="T10" fmla="*/ 843 w 908"/>
                <a:gd name="T11" fmla="*/ 908 h 908"/>
                <a:gd name="T12" fmla="*/ 908 w 908"/>
                <a:gd name="T13" fmla="*/ 843 h 908"/>
                <a:gd name="T14" fmla="*/ 908 w 908"/>
                <a:gd name="T15" fmla="*/ 65 h 908"/>
                <a:gd name="T16" fmla="*/ 843 w 908"/>
                <a:gd name="T17" fmla="*/ 0 h 908"/>
                <a:gd name="T18" fmla="*/ 457 w 908"/>
                <a:gd name="T19" fmla="*/ 841 h 908"/>
                <a:gd name="T20" fmla="*/ 73 w 908"/>
                <a:gd name="T21" fmla="*/ 457 h 908"/>
                <a:gd name="T22" fmla="*/ 457 w 908"/>
                <a:gd name="T23" fmla="*/ 73 h 908"/>
                <a:gd name="T24" fmla="*/ 841 w 908"/>
                <a:gd name="T25" fmla="*/ 457 h 908"/>
                <a:gd name="T26" fmla="*/ 457 w 908"/>
                <a:gd name="T27" fmla="*/ 841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8" h="908">
                  <a:moveTo>
                    <a:pt x="84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843"/>
                    <a:pt x="0" y="843"/>
                    <a:pt x="0" y="843"/>
                  </a:cubicBezTo>
                  <a:cubicBezTo>
                    <a:pt x="0" y="879"/>
                    <a:pt x="29" y="908"/>
                    <a:pt x="65" y="908"/>
                  </a:cubicBezTo>
                  <a:cubicBezTo>
                    <a:pt x="843" y="908"/>
                    <a:pt x="843" y="908"/>
                    <a:pt x="843" y="908"/>
                  </a:cubicBezTo>
                  <a:cubicBezTo>
                    <a:pt x="879" y="908"/>
                    <a:pt x="908" y="879"/>
                    <a:pt x="908" y="843"/>
                  </a:cubicBezTo>
                  <a:cubicBezTo>
                    <a:pt x="908" y="65"/>
                    <a:pt x="908" y="65"/>
                    <a:pt x="908" y="65"/>
                  </a:cubicBezTo>
                  <a:cubicBezTo>
                    <a:pt x="908" y="29"/>
                    <a:pt x="879" y="0"/>
                    <a:pt x="843" y="0"/>
                  </a:cubicBezTo>
                  <a:close/>
                  <a:moveTo>
                    <a:pt x="457" y="841"/>
                  </a:moveTo>
                  <a:cubicBezTo>
                    <a:pt x="245" y="841"/>
                    <a:pt x="73" y="669"/>
                    <a:pt x="73" y="457"/>
                  </a:cubicBezTo>
                  <a:cubicBezTo>
                    <a:pt x="73" y="245"/>
                    <a:pt x="245" y="73"/>
                    <a:pt x="457" y="73"/>
                  </a:cubicBezTo>
                  <a:cubicBezTo>
                    <a:pt x="669" y="73"/>
                    <a:pt x="841" y="245"/>
                    <a:pt x="841" y="457"/>
                  </a:cubicBezTo>
                  <a:cubicBezTo>
                    <a:pt x="841" y="669"/>
                    <a:pt x="669" y="841"/>
                    <a:pt x="457" y="841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rgbClr val="0070C0"/>
                  </a:solidFill>
                </a:ln>
              </a:endParaRPr>
            </a:p>
          </p:txBody>
        </p:sp>
        <p:sp>
          <p:nvSpPr>
            <p:cNvPr id="31" name="Freeform 57"/>
            <p:cNvSpPr>
              <a:spLocks noEditPoints="1"/>
            </p:cNvSpPr>
            <p:nvPr/>
          </p:nvSpPr>
          <p:spPr bwMode="auto">
            <a:xfrm>
              <a:off x="2344738" y="5048251"/>
              <a:ext cx="612775" cy="611188"/>
            </a:xfrm>
            <a:custGeom>
              <a:avLst/>
              <a:gdLst>
                <a:gd name="T0" fmla="*/ 322 w 644"/>
                <a:gd name="T1" fmla="*/ 0 h 644"/>
                <a:gd name="T2" fmla="*/ 0 w 644"/>
                <a:gd name="T3" fmla="*/ 322 h 644"/>
                <a:gd name="T4" fmla="*/ 322 w 644"/>
                <a:gd name="T5" fmla="*/ 644 h 644"/>
                <a:gd name="T6" fmla="*/ 644 w 644"/>
                <a:gd name="T7" fmla="*/ 322 h 644"/>
                <a:gd name="T8" fmla="*/ 322 w 644"/>
                <a:gd name="T9" fmla="*/ 0 h 644"/>
                <a:gd name="T10" fmla="*/ 185 w 644"/>
                <a:gd name="T11" fmla="*/ 368 h 644"/>
                <a:gd name="T12" fmla="*/ 168 w 644"/>
                <a:gd name="T13" fmla="*/ 385 h 644"/>
                <a:gd name="T14" fmla="*/ 138 w 644"/>
                <a:gd name="T15" fmla="*/ 385 h 644"/>
                <a:gd name="T16" fmla="*/ 121 w 644"/>
                <a:gd name="T17" fmla="*/ 368 h 644"/>
                <a:gd name="T18" fmla="*/ 121 w 644"/>
                <a:gd name="T19" fmla="*/ 278 h 644"/>
                <a:gd name="T20" fmla="*/ 138 w 644"/>
                <a:gd name="T21" fmla="*/ 261 h 644"/>
                <a:gd name="T22" fmla="*/ 168 w 644"/>
                <a:gd name="T23" fmla="*/ 261 h 644"/>
                <a:gd name="T24" fmla="*/ 185 w 644"/>
                <a:gd name="T25" fmla="*/ 278 h 644"/>
                <a:gd name="T26" fmla="*/ 185 w 644"/>
                <a:gd name="T27" fmla="*/ 368 h 644"/>
                <a:gd name="T28" fmla="*/ 413 w 644"/>
                <a:gd name="T29" fmla="*/ 480 h 644"/>
                <a:gd name="T30" fmla="*/ 396 w 644"/>
                <a:gd name="T31" fmla="*/ 497 h 644"/>
                <a:gd name="T32" fmla="*/ 242 w 644"/>
                <a:gd name="T33" fmla="*/ 497 h 644"/>
                <a:gd name="T34" fmla="*/ 225 w 644"/>
                <a:gd name="T35" fmla="*/ 480 h 644"/>
                <a:gd name="T36" fmla="*/ 225 w 644"/>
                <a:gd name="T37" fmla="*/ 462 h 644"/>
                <a:gd name="T38" fmla="*/ 242 w 644"/>
                <a:gd name="T39" fmla="*/ 445 h 644"/>
                <a:gd name="T40" fmla="*/ 396 w 644"/>
                <a:gd name="T41" fmla="*/ 445 h 644"/>
                <a:gd name="T42" fmla="*/ 413 w 644"/>
                <a:gd name="T43" fmla="*/ 462 h 644"/>
                <a:gd name="T44" fmla="*/ 413 w 644"/>
                <a:gd name="T45" fmla="*/ 480 h 644"/>
                <a:gd name="T46" fmla="*/ 517 w 644"/>
                <a:gd name="T47" fmla="*/ 368 h 644"/>
                <a:gd name="T48" fmla="*/ 500 w 644"/>
                <a:gd name="T49" fmla="*/ 385 h 644"/>
                <a:gd name="T50" fmla="*/ 470 w 644"/>
                <a:gd name="T51" fmla="*/ 385 h 644"/>
                <a:gd name="T52" fmla="*/ 453 w 644"/>
                <a:gd name="T53" fmla="*/ 368 h 644"/>
                <a:gd name="T54" fmla="*/ 453 w 644"/>
                <a:gd name="T55" fmla="*/ 278 h 644"/>
                <a:gd name="T56" fmla="*/ 470 w 644"/>
                <a:gd name="T57" fmla="*/ 261 h 644"/>
                <a:gd name="T58" fmla="*/ 500 w 644"/>
                <a:gd name="T59" fmla="*/ 261 h 644"/>
                <a:gd name="T60" fmla="*/ 517 w 644"/>
                <a:gd name="T61" fmla="*/ 278 h 644"/>
                <a:gd name="T62" fmla="*/ 517 w 644"/>
                <a:gd name="T63" fmla="*/ 36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4" h="644">
                  <a:moveTo>
                    <a:pt x="322" y="0"/>
                  </a:moveTo>
                  <a:cubicBezTo>
                    <a:pt x="144" y="0"/>
                    <a:pt x="0" y="144"/>
                    <a:pt x="0" y="322"/>
                  </a:cubicBezTo>
                  <a:cubicBezTo>
                    <a:pt x="0" y="500"/>
                    <a:pt x="144" y="644"/>
                    <a:pt x="322" y="644"/>
                  </a:cubicBezTo>
                  <a:cubicBezTo>
                    <a:pt x="500" y="644"/>
                    <a:pt x="644" y="500"/>
                    <a:pt x="644" y="322"/>
                  </a:cubicBezTo>
                  <a:cubicBezTo>
                    <a:pt x="644" y="144"/>
                    <a:pt x="500" y="0"/>
                    <a:pt x="322" y="0"/>
                  </a:cubicBezTo>
                  <a:close/>
                  <a:moveTo>
                    <a:pt x="185" y="368"/>
                  </a:moveTo>
                  <a:cubicBezTo>
                    <a:pt x="185" y="377"/>
                    <a:pt x="177" y="385"/>
                    <a:pt x="168" y="385"/>
                  </a:cubicBezTo>
                  <a:cubicBezTo>
                    <a:pt x="138" y="385"/>
                    <a:pt x="138" y="385"/>
                    <a:pt x="138" y="385"/>
                  </a:cubicBezTo>
                  <a:cubicBezTo>
                    <a:pt x="129" y="385"/>
                    <a:pt x="121" y="377"/>
                    <a:pt x="121" y="368"/>
                  </a:cubicBezTo>
                  <a:cubicBezTo>
                    <a:pt x="121" y="278"/>
                    <a:pt x="121" y="278"/>
                    <a:pt x="121" y="278"/>
                  </a:cubicBezTo>
                  <a:cubicBezTo>
                    <a:pt x="121" y="269"/>
                    <a:pt x="129" y="261"/>
                    <a:pt x="138" y="261"/>
                  </a:cubicBezTo>
                  <a:cubicBezTo>
                    <a:pt x="168" y="261"/>
                    <a:pt x="168" y="261"/>
                    <a:pt x="168" y="261"/>
                  </a:cubicBezTo>
                  <a:cubicBezTo>
                    <a:pt x="177" y="261"/>
                    <a:pt x="185" y="269"/>
                    <a:pt x="185" y="278"/>
                  </a:cubicBezTo>
                  <a:lnTo>
                    <a:pt x="185" y="368"/>
                  </a:lnTo>
                  <a:close/>
                  <a:moveTo>
                    <a:pt x="413" y="480"/>
                  </a:moveTo>
                  <a:cubicBezTo>
                    <a:pt x="413" y="489"/>
                    <a:pt x="405" y="497"/>
                    <a:pt x="396" y="497"/>
                  </a:cubicBezTo>
                  <a:cubicBezTo>
                    <a:pt x="242" y="497"/>
                    <a:pt x="242" y="497"/>
                    <a:pt x="242" y="497"/>
                  </a:cubicBezTo>
                  <a:cubicBezTo>
                    <a:pt x="233" y="497"/>
                    <a:pt x="225" y="489"/>
                    <a:pt x="225" y="480"/>
                  </a:cubicBezTo>
                  <a:cubicBezTo>
                    <a:pt x="225" y="462"/>
                    <a:pt x="225" y="462"/>
                    <a:pt x="225" y="462"/>
                  </a:cubicBezTo>
                  <a:cubicBezTo>
                    <a:pt x="225" y="453"/>
                    <a:pt x="233" y="445"/>
                    <a:pt x="242" y="445"/>
                  </a:cubicBezTo>
                  <a:cubicBezTo>
                    <a:pt x="396" y="445"/>
                    <a:pt x="396" y="445"/>
                    <a:pt x="396" y="445"/>
                  </a:cubicBezTo>
                  <a:cubicBezTo>
                    <a:pt x="405" y="445"/>
                    <a:pt x="413" y="453"/>
                    <a:pt x="413" y="462"/>
                  </a:cubicBezTo>
                  <a:lnTo>
                    <a:pt x="413" y="480"/>
                  </a:lnTo>
                  <a:close/>
                  <a:moveTo>
                    <a:pt x="517" y="368"/>
                  </a:moveTo>
                  <a:cubicBezTo>
                    <a:pt x="517" y="377"/>
                    <a:pt x="509" y="385"/>
                    <a:pt x="500" y="385"/>
                  </a:cubicBezTo>
                  <a:cubicBezTo>
                    <a:pt x="470" y="385"/>
                    <a:pt x="470" y="385"/>
                    <a:pt x="470" y="385"/>
                  </a:cubicBezTo>
                  <a:cubicBezTo>
                    <a:pt x="461" y="385"/>
                    <a:pt x="453" y="377"/>
                    <a:pt x="453" y="368"/>
                  </a:cubicBezTo>
                  <a:cubicBezTo>
                    <a:pt x="453" y="278"/>
                    <a:pt x="453" y="278"/>
                    <a:pt x="453" y="278"/>
                  </a:cubicBezTo>
                  <a:cubicBezTo>
                    <a:pt x="453" y="269"/>
                    <a:pt x="461" y="261"/>
                    <a:pt x="470" y="261"/>
                  </a:cubicBezTo>
                  <a:cubicBezTo>
                    <a:pt x="500" y="261"/>
                    <a:pt x="500" y="261"/>
                    <a:pt x="500" y="261"/>
                  </a:cubicBezTo>
                  <a:cubicBezTo>
                    <a:pt x="509" y="261"/>
                    <a:pt x="517" y="269"/>
                    <a:pt x="517" y="278"/>
                  </a:cubicBezTo>
                  <a:lnTo>
                    <a:pt x="517" y="368"/>
                  </a:lnTo>
                  <a:close/>
                </a:path>
              </a:pathLst>
            </a:custGeom>
            <a:solidFill>
              <a:srgbClr val="F162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994259" y="3192493"/>
            <a:ext cx="11160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智能网关</a:t>
            </a:r>
            <a:r>
              <a:rPr lang="en-US" altLang="zh-CN" sz="1600" b="1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6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642337" y="5118426"/>
            <a:ext cx="406650" cy="387470"/>
            <a:chOff x="2217738" y="4919664"/>
            <a:chExt cx="862013" cy="863600"/>
          </a:xfrm>
        </p:grpSpPr>
        <p:sp>
          <p:nvSpPr>
            <p:cNvPr id="34" name="Freeform 56"/>
            <p:cNvSpPr>
              <a:spLocks noEditPoints="1"/>
            </p:cNvSpPr>
            <p:nvPr/>
          </p:nvSpPr>
          <p:spPr bwMode="auto">
            <a:xfrm>
              <a:off x="2217738" y="4919664"/>
              <a:ext cx="862013" cy="863600"/>
            </a:xfrm>
            <a:custGeom>
              <a:avLst/>
              <a:gdLst>
                <a:gd name="T0" fmla="*/ 843 w 908"/>
                <a:gd name="T1" fmla="*/ 0 h 908"/>
                <a:gd name="T2" fmla="*/ 65 w 908"/>
                <a:gd name="T3" fmla="*/ 0 h 908"/>
                <a:gd name="T4" fmla="*/ 0 w 908"/>
                <a:gd name="T5" fmla="*/ 65 h 908"/>
                <a:gd name="T6" fmla="*/ 0 w 908"/>
                <a:gd name="T7" fmla="*/ 843 h 908"/>
                <a:gd name="T8" fmla="*/ 65 w 908"/>
                <a:gd name="T9" fmla="*/ 908 h 908"/>
                <a:gd name="T10" fmla="*/ 843 w 908"/>
                <a:gd name="T11" fmla="*/ 908 h 908"/>
                <a:gd name="T12" fmla="*/ 908 w 908"/>
                <a:gd name="T13" fmla="*/ 843 h 908"/>
                <a:gd name="T14" fmla="*/ 908 w 908"/>
                <a:gd name="T15" fmla="*/ 65 h 908"/>
                <a:gd name="T16" fmla="*/ 843 w 908"/>
                <a:gd name="T17" fmla="*/ 0 h 908"/>
                <a:gd name="T18" fmla="*/ 457 w 908"/>
                <a:gd name="T19" fmla="*/ 841 h 908"/>
                <a:gd name="T20" fmla="*/ 73 w 908"/>
                <a:gd name="T21" fmla="*/ 457 h 908"/>
                <a:gd name="T22" fmla="*/ 457 w 908"/>
                <a:gd name="T23" fmla="*/ 73 h 908"/>
                <a:gd name="T24" fmla="*/ 841 w 908"/>
                <a:gd name="T25" fmla="*/ 457 h 908"/>
                <a:gd name="T26" fmla="*/ 457 w 908"/>
                <a:gd name="T27" fmla="*/ 841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8" h="908">
                  <a:moveTo>
                    <a:pt x="84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843"/>
                    <a:pt x="0" y="843"/>
                    <a:pt x="0" y="843"/>
                  </a:cubicBezTo>
                  <a:cubicBezTo>
                    <a:pt x="0" y="879"/>
                    <a:pt x="29" y="908"/>
                    <a:pt x="65" y="908"/>
                  </a:cubicBezTo>
                  <a:cubicBezTo>
                    <a:pt x="843" y="908"/>
                    <a:pt x="843" y="908"/>
                    <a:pt x="843" y="908"/>
                  </a:cubicBezTo>
                  <a:cubicBezTo>
                    <a:pt x="879" y="908"/>
                    <a:pt x="908" y="879"/>
                    <a:pt x="908" y="843"/>
                  </a:cubicBezTo>
                  <a:cubicBezTo>
                    <a:pt x="908" y="65"/>
                    <a:pt x="908" y="65"/>
                    <a:pt x="908" y="65"/>
                  </a:cubicBezTo>
                  <a:cubicBezTo>
                    <a:pt x="908" y="29"/>
                    <a:pt x="879" y="0"/>
                    <a:pt x="843" y="0"/>
                  </a:cubicBezTo>
                  <a:close/>
                  <a:moveTo>
                    <a:pt x="457" y="841"/>
                  </a:moveTo>
                  <a:cubicBezTo>
                    <a:pt x="245" y="841"/>
                    <a:pt x="73" y="669"/>
                    <a:pt x="73" y="457"/>
                  </a:cubicBezTo>
                  <a:cubicBezTo>
                    <a:pt x="73" y="245"/>
                    <a:pt x="245" y="73"/>
                    <a:pt x="457" y="73"/>
                  </a:cubicBezTo>
                  <a:cubicBezTo>
                    <a:pt x="669" y="73"/>
                    <a:pt x="841" y="245"/>
                    <a:pt x="841" y="457"/>
                  </a:cubicBezTo>
                  <a:cubicBezTo>
                    <a:pt x="841" y="669"/>
                    <a:pt x="669" y="841"/>
                    <a:pt x="457" y="841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rgbClr val="0070C0"/>
                  </a:solidFill>
                </a:ln>
              </a:endParaRPr>
            </a:p>
          </p:txBody>
        </p:sp>
        <p:sp>
          <p:nvSpPr>
            <p:cNvPr id="35" name="Freeform 57"/>
            <p:cNvSpPr>
              <a:spLocks noEditPoints="1"/>
            </p:cNvSpPr>
            <p:nvPr/>
          </p:nvSpPr>
          <p:spPr bwMode="auto">
            <a:xfrm>
              <a:off x="2344738" y="5048251"/>
              <a:ext cx="612775" cy="611188"/>
            </a:xfrm>
            <a:custGeom>
              <a:avLst/>
              <a:gdLst>
                <a:gd name="T0" fmla="*/ 322 w 644"/>
                <a:gd name="T1" fmla="*/ 0 h 644"/>
                <a:gd name="T2" fmla="*/ 0 w 644"/>
                <a:gd name="T3" fmla="*/ 322 h 644"/>
                <a:gd name="T4" fmla="*/ 322 w 644"/>
                <a:gd name="T5" fmla="*/ 644 h 644"/>
                <a:gd name="T6" fmla="*/ 644 w 644"/>
                <a:gd name="T7" fmla="*/ 322 h 644"/>
                <a:gd name="T8" fmla="*/ 322 w 644"/>
                <a:gd name="T9" fmla="*/ 0 h 644"/>
                <a:gd name="T10" fmla="*/ 185 w 644"/>
                <a:gd name="T11" fmla="*/ 368 h 644"/>
                <a:gd name="T12" fmla="*/ 168 w 644"/>
                <a:gd name="T13" fmla="*/ 385 h 644"/>
                <a:gd name="T14" fmla="*/ 138 w 644"/>
                <a:gd name="T15" fmla="*/ 385 h 644"/>
                <a:gd name="T16" fmla="*/ 121 w 644"/>
                <a:gd name="T17" fmla="*/ 368 h 644"/>
                <a:gd name="T18" fmla="*/ 121 w 644"/>
                <a:gd name="T19" fmla="*/ 278 h 644"/>
                <a:gd name="T20" fmla="*/ 138 w 644"/>
                <a:gd name="T21" fmla="*/ 261 h 644"/>
                <a:gd name="T22" fmla="*/ 168 w 644"/>
                <a:gd name="T23" fmla="*/ 261 h 644"/>
                <a:gd name="T24" fmla="*/ 185 w 644"/>
                <a:gd name="T25" fmla="*/ 278 h 644"/>
                <a:gd name="T26" fmla="*/ 185 w 644"/>
                <a:gd name="T27" fmla="*/ 368 h 644"/>
                <a:gd name="T28" fmla="*/ 413 w 644"/>
                <a:gd name="T29" fmla="*/ 480 h 644"/>
                <a:gd name="T30" fmla="*/ 396 w 644"/>
                <a:gd name="T31" fmla="*/ 497 h 644"/>
                <a:gd name="T32" fmla="*/ 242 w 644"/>
                <a:gd name="T33" fmla="*/ 497 h 644"/>
                <a:gd name="T34" fmla="*/ 225 w 644"/>
                <a:gd name="T35" fmla="*/ 480 h 644"/>
                <a:gd name="T36" fmla="*/ 225 w 644"/>
                <a:gd name="T37" fmla="*/ 462 h 644"/>
                <a:gd name="T38" fmla="*/ 242 w 644"/>
                <a:gd name="T39" fmla="*/ 445 h 644"/>
                <a:gd name="T40" fmla="*/ 396 w 644"/>
                <a:gd name="T41" fmla="*/ 445 h 644"/>
                <a:gd name="T42" fmla="*/ 413 w 644"/>
                <a:gd name="T43" fmla="*/ 462 h 644"/>
                <a:gd name="T44" fmla="*/ 413 w 644"/>
                <a:gd name="T45" fmla="*/ 480 h 644"/>
                <a:gd name="T46" fmla="*/ 517 w 644"/>
                <a:gd name="T47" fmla="*/ 368 h 644"/>
                <a:gd name="T48" fmla="*/ 500 w 644"/>
                <a:gd name="T49" fmla="*/ 385 h 644"/>
                <a:gd name="T50" fmla="*/ 470 w 644"/>
                <a:gd name="T51" fmla="*/ 385 h 644"/>
                <a:gd name="T52" fmla="*/ 453 w 644"/>
                <a:gd name="T53" fmla="*/ 368 h 644"/>
                <a:gd name="T54" fmla="*/ 453 w 644"/>
                <a:gd name="T55" fmla="*/ 278 h 644"/>
                <a:gd name="T56" fmla="*/ 470 w 644"/>
                <a:gd name="T57" fmla="*/ 261 h 644"/>
                <a:gd name="T58" fmla="*/ 500 w 644"/>
                <a:gd name="T59" fmla="*/ 261 h 644"/>
                <a:gd name="T60" fmla="*/ 517 w 644"/>
                <a:gd name="T61" fmla="*/ 278 h 644"/>
                <a:gd name="T62" fmla="*/ 517 w 644"/>
                <a:gd name="T63" fmla="*/ 36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4" h="644">
                  <a:moveTo>
                    <a:pt x="322" y="0"/>
                  </a:moveTo>
                  <a:cubicBezTo>
                    <a:pt x="144" y="0"/>
                    <a:pt x="0" y="144"/>
                    <a:pt x="0" y="322"/>
                  </a:cubicBezTo>
                  <a:cubicBezTo>
                    <a:pt x="0" y="500"/>
                    <a:pt x="144" y="644"/>
                    <a:pt x="322" y="644"/>
                  </a:cubicBezTo>
                  <a:cubicBezTo>
                    <a:pt x="500" y="644"/>
                    <a:pt x="644" y="500"/>
                    <a:pt x="644" y="322"/>
                  </a:cubicBezTo>
                  <a:cubicBezTo>
                    <a:pt x="644" y="144"/>
                    <a:pt x="500" y="0"/>
                    <a:pt x="322" y="0"/>
                  </a:cubicBezTo>
                  <a:close/>
                  <a:moveTo>
                    <a:pt x="185" y="368"/>
                  </a:moveTo>
                  <a:cubicBezTo>
                    <a:pt x="185" y="377"/>
                    <a:pt x="177" y="385"/>
                    <a:pt x="168" y="385"/>
                  </a:cubicBezTo>
                  <a:cubicBezTo>
                    <a:pt x="138" y="385"/>
                    <a:pt x="138" y="385"/>
                    <a:pt x="138" y="385"/>
                  </a:cubicBezTo>
                  <a:cubicBezTo>
                    <a:pt x="129" y="385"/>
                    <a:pt x="121" y="377"/>
                    <a:pt x="121" y="368"/>
                  </a:cubicBezTo>
                  <a:cubicBezTo>
                    <a:pt x="121" y="278"/>
                    <a:pt x="121" y="278"/>
                    <a:pt x="121" y="278"/>
                  </a:cubicBezTo>
                  <a:cubicBezTo>
                    <a:pt x="121" y="269"/>
                    <a:pt x="129" y="261"/>
                    <a:pt x="138" y="261"/>
                  </a:cubicBezTo>
                  <a:cubicBezTo>
                    <a:pt x="168" y="261"/>
                    <a:pt x="168" y="261"/>
                    <a:pt x="168" y="261"/>
                  </a:cubicBezTo>
                  <a:cubicBezTo>
                    <a:pt x="177" y="261"/>
                    <a:pt x="185" y="269"/>
                    <a:pt x="185" y="278"/>
                  </a:cubicBezTo>
                  <a:lnTo>
                    <a:pt x="185" y="368"/>
                  </a:lnTo>
                  <a:close/>
                  <a:moveTo>
                    <a:pt x="413" y="480"/>
                  </a:moveTo>
                  <a:cubicBezTo>
                    <a:pt x="413" y="489"/>
                    <a:pt x="405" y="497"/>
                    <a:pt x="396" y="497"/>
                  </a:cubicBezTo>
                  <a:cubicBezTo>
                    <a:pt x="242" y="497"/>
                    <a:pt x="242" y="497"/>
                    <a:pt x="242" y="497"/>
                  </a:cubicBezTo>
                  <a:cubicBezTo>
                    <a:pt x="233" y="497"/>
                    <a:pt x="225" y="489"/>
                    <a:pt x="225" y="480"/>
                  </a:cubicBezTo>
                  <a:cubicBezTo>
                    <a:pt x="225" y="462"/>
                    <a:pt x="225" y="462"/>
                    <a:pt x="225" y="462"/>
                  </a:cubicBezTo>
                  <a:cubicBezTo>
                    <a:pt x="225" y="453"/>
                    <a:pt x="233" y="445"/>
                    <a:pt x="242" y="445"/>
                  </a:cubicBezTo>
                  <a:cubicBezTo>
                    <a:pt x="396" y="445"/>
                    <a:pt x="396" y="445"/>
                    <a:pt x="396" y="445"/>
                  </a:cubicBezTo>
                  <a:cubicBezTo>
                    <a:pt x="405" y="445"/>
                    <a:pt x="413" y="453"/>
                    <a:pt x="413" y="462"/>
                  </a:cubicBezTo>
                  <a:lnTo>
                    <a:pt x="413" y="480"/>
                  </a:lnTo>
                  <a:close/>
                  <a:moveTo>
                    <a:pt x="517" y="368"/>
                  </a:moveTo>
                  <a:cubicBezTo>
                    <a:pt x="517" y="377"/>
                    <a:pt x="509" y="385"/>
                    <a:pt x="500" y="385"/>
                  </a:cubicBezTo>
                  <a:cubicBezTo>
                    <a:pt x="470" y="385"/>
                    <a:pt x="470" y="385"/>
                    <a:pt x="470" y="385"/>
                  </a:cubicBezTo>
                  <a:cubicBezTo>
                    <a:pt x="461" y="385"/>
                    <a:pt x="453" y="377"/>
                    <a:pt x="453" y="368"/>
                  </a:cubicBezTo>
                  <a:cubicBezTo>
                    <a:pt x="453" y="278"/>
                    <a:pt x="453" y="278"/>
                    <a:pt x="453" y="278"/>
                  </a:cubicBezTo>
                  <a:cubicBezTo>
                    <a:pt x="453" y="269"/>
                    <a:pt x="461" y="261"/>
                    <a:pt x="470" y="261"/>
                  </a:cubicBezTo>
                  <a:cubicBezTo>
                    <a:pt x="500" y="261"/>
                    <a:pt x="500" y="261"/>
                    <a:pt x="500" y="261"/>
                  </a:cubicBezTo>
                  <a:cubicBezTo>
                    <a:pt x="509" y="261"/>
                    <a:pt x="517" y="269"/>
                    <a:pt x="517" y="278"/>
                  </a:cubicBezTo>
                  <a:lnTo>
                    <a:pt x="517" y="368"/>
                  </a:lnTo>
                  <a:close/>
                </a:path>
              </a:pathLst>
            </a:custGeom>
            <a:solidFill>
              <a:srgbClr val="F162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6" name="矩形 35"/>
          <p:cNvSpPr/>
          <p:nvPr/>
        </p:nvSpPr>
        <p:spPr>
          <a:xfrm>
            <a:off x="467545" y="5157017"/>
            <a:ext cx="11256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智能插座</a:t>
            </a:r>
            <a:r>
              <a:rPr lang="en-US" altLang="zh-CN" sz="1600" b="1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6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647050" y="5622482"/>
            <a:ext cx="406650" cy="387470"/>
            <a:chOff x="2217738" y="4919664"/>
            <a:chExt cx="862013" cy="863600"/>
          </a:xfrm>
        </p:grpSpPr>
        <p:sp>
          <p:nvSpPr>
            <p:cNvPr id="38" name="Freeform 56"/>
            <p:cNvSpPr>
              <a:spLocks noEditPoints="1"/>
            </p:cNvSpPr>
            <p:nvPr/>
          </p:nvSpPr>
          <p:spPr bwMode="auto">
            <a:xfrm>
              <a:off x="2217738" y="4919664"/>
              <a:ext cx="862013" cy="863600"/>
            </a:xfrm>
            <a:custGeom>
              <a:avLst/>
              <a:gdLst>
                <a:gd name="T0" fmla="*/ 843 w 908"/>
                <a:gd name="T1" fmla="*/ 0 h 908"/>
                <a:gd name="T2" fmla="*/ 65 w 908"/>
                <a:gd name="T3" fmla="*/ 0 h 908"/>
                <a:gd name="T4" fmla="*/ 0 w 908"/>
                <a:gd name="T5" fmla="*/ 65 h 908"/>
                <a:gd name="T6" fmla="*/ 0 w 908"/>
                <a:gd name="T7" fmla="*/ 843 h 908"/>
                <a:gd name="T8" fmla="*/ 65 w 908"/>
                <a:gd name="T9" fmla="*/ 908 h 908"/>
                <a:gd name="T10" fmla="*/ 843 w 908"/>
                <a:gd name="T11" fmla="*/ 908 h 908"/>
                <a:gd name="T12" fmla="*/ 908 w 908"/>
                <a:gd name="T13" fmla="*/ 843 h 908"/>
                <a:gd name="T14" fmla="*/ 908 w 908"/>
                <a:gd name="T15" fmla="*/ 65 h 908"/>
                <a:gd name="T16" fmla="*/ 843 w 908"/>
                <a:gd name="T17" fmla="*/ 0 h 908"/>
                <a:gd name="T18" fmla="*/ 457 w 908"/>
                <a:gd name="T19" fmla="*/ 841 h 908"/>
                <a:gd name="T20" fmla="*/ 73 w 908"/>
                <a:gd name="T21" fmla="*/ 457 h 908"/>
                <a:gd name="T22" fmla="*/ 457 w 908"/>
                <a:gd name="T23" fmla="*/ 73 h 908"/>
                <a:gd name="T24" fmla="*/ 841 w 908"/>
                <a:gd name="T25" fmla="*/ 457 h 908"/>
                <a:gd name="T26" fmla="*/ 457 w 908"/>
                <a:gd name="T27" fmla="*/ 841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8" h="908">
                  <a:moveTo>
                    <a:pt x="84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843"/>
                    <a:pt x="0" y="843"/>
                    <a:pt x="0" y="843"/>
                  </a:cubicBezTo>
                  <a:cubicBezTo>
                    <a:pt x="0" y="879"/>
                    <a:pt x="29" y="908"/>
                    <a:pt x="65" y="908"/>
                  </a:cubicBezTo>
                  <a:cubicBezTo>
                    <a:pt x="843" y="908"/>
                    <a:pt x="843" y="908"/>
                    <a:pt x="843" y="908"/>
                  </a:cubicBezTo>
                  <a:cubicBezTo>
                    <a:pt x="879" y="908"/>
                    <a:pt x="908" y="879"/>
                    <a:pt x="908" y="843"/>
                  </a:cubicBezTo>
                  <a:cubicBezTo>
                    <a:pt x="908" y="65"/>
                    <a:pt x="908" y="65"/>
                    <a:pt x="908" y="65"/>
                  </a:cubicBezTo>
                  <a:cubicBezTo>
                    <a:pt x="908" y="29"/>
                    <a:pt x="879" y="0"/>
                    <a:pt x="843" y="0"/>
                  </a:cubicBezTo>
                  <a:close/>
                  <a:moveTo>
                    <a:pt x="457" y="841"/>
                  </a:moveTo>
                  <a:cubicBezTo>
                    <a:pt x="245" y="841"/>
                    <a:pt x="73" y="669"/>
                    <a:pt x="73" y="457"/>
                  </a:cubicBezTo>
                  <a:cubicBezTo>
                    <a:pt x="73" y="245"/>
                    <a:pt x="245" y="73"/>
                    <a:pt x="457" y="73"/>
                  </a:cubicBezTo>
                  <a:cubicBezTo>
                    <a:pt x="669" y="73"/>
                    <a:pt x="841" y="245"/>
                    <a:pt x="841" y="457"/>
                  </a:cubicBezTo>
                  <a:cubicBezTo>
                    <a:pt x="841" y="669"/>
                    <a:pt x="669" y="841"/>
                    <a:pt x="457" y="841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rgbClr val="0070C0"/>
                  </a:solidFill>
                </a:ln>
              </a:endParaRPr>
            </a:p>
          </p:txBody>
        </p:sp>
        <p:sp>
          <p:nvSpPr>
            <p:cNvPr id="39" name="Freeform 57"/>
            <p:cNvSpPr>
              <a:spLocks noEditPoints="1"/>
            </p:cNvSpPr>
            <p:nvPr/>
          </p:nvSpPr>
          <p:spPr bwMode="auto">
            <a:xfrm>
              <a:off x="2344738" y="5048251"/>
              <a:ext cx="612775" cy="611188"/>
            </a:xfrm>
            <a:custGeom>
              <a:avLst/>
              <a:gdLst>
                <a:gd name="T0" fmla="*/ 322 w 644"/>
                <a:gd name="T1" fmla="*/ 0 h 644"/>
                <a:gd name="T2" fmla="*/ 0 w 644"/>
                <a:gd name="T3" fmla="*/ 322 h 644"/>
                <a:gd name="T4" fmla="*/ 322 w 644"/>
                <a:gd name="T5" fmla="*/ 644 h 644"/>
                <a:gd name="T6" fmla="*/ 644 w 644"/>
                <a:gd name="T7" fmla="*/ 322 h 644"/>
                <a:gd name="T8" fmla="*/ 322 w 644"/>
                <a:gd name="T9" fmla="*/ 0 h 644"/>
                <a:gd name="T10" fmla="*/ 185 w 644"/>
                <a:gd name="T11" fmla="*/ 368 h 644"/>
                <a:gd name="T12" fmla="*/ 168 w 644"/>
                <a:gd name="T13" fmla="*/ 385 h 644"/>
                <a:gd name="T14" fmla="*/ 138 w 644"/>
                <a:gd name="T15" fmla="*/ 385 h 644"/>
                <a:gd name="T16" fmla="*/ 121 w 644"/>
                <a:gd name="T17" fmla="*/ 368 h 644"/>
                <a:gd name="T18" fmla="*/ 121 w 644"/>
                <a:gd name="T19" fmla="*/ 278 h 644"/>
                <a:gd name="T20" fmla="*/ 138 w 644"/>
                <a:gd name="T21" fmla="*/ 261 h 644"/>
                <a:gd name="T22" fmla="*/ 168 w 644"/>
                <a:gd name="T23" fmla="*/ 261 h 644"/>
                <a:gd name="T24" fmla="*/ 185 w 644"/>
                <a:gd name="T25" fmla="*/ 278 h 644"/>
                <a:gd name="T26" fmla="*/ 185 w 644"/>
                <a:gd name="T27" fmla="*/ 368 h 644"/>
                <a:gd name="T28" fmla="*/ 413 w 644"/>
                <a:gd name="T29" fmla="*/ 480 h 644"/>
                <a:gd name="T30" fmla="*/ 396 w 644"/>
                <a:gd name="T31" fmla="*/ 497 h 644"/>
                <a:gd name="T32" fmla="*/ 242 w 644"/>
                <a:gd name="T33" fmla="*/ 497 h 644"/>
                <a:gd name="T34" fmla="*/ 225 w 644"/>
                <a:gd name="T35" fmla="*/ 480 h 644"/>
                <a:gd name="T36" fmla="*/ 225 w 644"/>
                <a:gd name="T37" fmla="*/ 462 h 644"/>
                <a:gd name="T38" fmla="*/ 242 w 644"/>
                <a:gd name="T39" fmla="*/ 445 h 644"/>
                <a:gd name="T40" fmla="*/ 396 w 644"/>
                <a:gd name="T41" fmla="*/ 445 h 644"/>
                <a:gd name="T42" fmla="*/ 413 w 644"/>
                <a:gd name="T43" fmla="*/ 462 h 644"/>
                <a:gd name="T44" fmla="*/ 413 w 644"/>
                <a:gd name="T45" fmla="*/ 480 h 644"/>
                <a:gd name="T46" fmla="*/ 517 w 644"/>
                <a:gd name="T47" fmla="*/ 368 h 644"/>
                <a:gd name="T48" fmla="*/ 500 w 644"/>
                <a:gd name="T49" fmla="*/ 385 h 644"/>
                <a:gd name="T50" fmla="*/ 470 w 644"/>
                <a:gd name="T51" fmla="*/ 385 h 644"/>
                <a:gd name="T52" fmla="*/ 453 w 644"/>
                <a:gd name="T53" fmla="*/ 368 h 644"/>
                <a:gd name="T54" fmla="*/ 453 w 644"/>
                <a:gd name="T55" fmla="*/ 278 h 644"/>
                <a:gd name="T56" fmla="*/ 470 w 644"/>
                <a:gd name="T57" fmla="*/ 261 h 644"/>
                <a:gd name="T58" fmla="*/ 500 w 644"/>
                <a:gd name="T59" fmla="*/ 261 h 644"/>
                <a:gd name="T60" fmla="*/ 517 w 644"/>
                <a:gd name="T61" fmla="*/ 278 h 644"/>
                <a:gd name="T62" fmla="*/ 517 w 644"/>
                <a:gd name="T63" fmla="*/ 36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4" h="644">
                  <a:moveTo>
                    <a:pt x="322" y="0"/>
                  </a:moveTo>
                  <a:cubicBezTo>
                    <a:pt x="144" y="0"/>
                    <a:pt x="0" y="144"/>
                    <a:pt x="0" y="322"/>
                  </a:cubicBezTo>
                  <a:cubicBezTo>
                    <a:pt x="0" y="500"/>
                    <a:pt x="144" y="644"/>
                    <a:pt x="322" y="644"/>
                  </a:cubicBezTo>
                  <a:cubicBezTo>
                    <a:pt x="500" y="644"/>
                    <a:pt x="644" y="500"/>
                    <a:pt x="644" y="322"/>
                  </a:cubicBezTo>
                  <a:cubicBezTo>
                    <a:pt x="644" y="144"/>
                    <a:pt x="500" y="0"/>
                    <a:pt x="322" y="0"/>
                  </a:cubicBezTo>
                  <a:close/>
                  <a:moveTo>
                    <a:pt x="185" y="368"/>
                  </a:moveTo>
                  <a:cubicBezTo>
                    <a:pt x="185" y="377"/>
                    <a:pt x="177" y="385"/>
                    <a:pt x="168" y="385"/>
                  </a:cubicBezTo>
                  <a:cubicBezTo>
                    <a:pt x="138" y="385"/>
                    <a:pt x="138" y="385"/>
                    <a:pt x="138" y="385"/>
                  </a:cubicBezTo>
                  <a:cubicBezTo>
                    <a:pt x="129" y="385"/>
                    <a:pt x="121" y="377"/>
                    <a:pt x="121" y="368"/>
                  </a:cubicBezTo>
                  <a:cubicBezTo>
                    <a:pt x="121" y="278"/>
                    <a:pt x="121" y="278"/>
                    <a:pt x="121" y="278"/>
                  </a:cubicBezTo>
                  <a:cubicBezTo>
                    <a:pt x="121" y="269"/>
                    <a:pt x="129" y="261"/>
                    <a:pt x="138" y="261"/>
                  </a:cubicBezTo>
                  <a:cubicBezTo>
                    <a:pt x="168" y="261"/>
                    <a:pt x="168" y="261"/>
                    <a:pt x="168" y="261"/>
                  </a:cubicBezTo>
                  <a:cubicBezTo>
                    <a:pt x="177" y="261"/>
                    <a:pt x="185" y="269"/>
                    <a:pt x="185" y="278"/>
                  </a:cubicBezTo>
                  <a:lnTo>
                    <a:pt x="185" y="368"/>
                  </a:lnTo>
                  <a:close/>
                  <a:moveTo>
                    <a:pt x="413" y="480"/>
                  </a:moveTo>
                  <a:cubicBezTo>
                    <a:pt x="413" y="489"/>
                    <a:pt x="405" y="497"/>
                    <a:pt x="396" y="497"/>
                  </a:cubicBezTo>
                  <a:cubicBezTo>
                    <a:pt x="242" y="497"/>
                    <a:pt x="242" y="497"/>
                    <a:pt x="242" y="497"/>
                  </a:cubicBezTo>
                  <a:cubicBezTo>
                    <a:pt x="233" y="497"/>
                    <a:pt x="225" y="489"/>
                    <a:pt x="225" y="480"/>
                  </a:cubicBezTo>
                  <a:cubicBezTo>
                    <a:pt x="225" y="462"/>
                    <a:pt x="225" y="462"/>
                    <a:pt x="225" y="462"/>
                  </a:cubicBezTo>
                  <a:cubicBezTo>
                    <a:pt x="225" y="453"/>
                    <a:pt x="233" y="445"/>
                    <a:pt x="242" y="445"/>
                  </a:cubicBezTo>
                  <a:cubicBezTo>
                    <a:pt x="396" y="445"/>
                    <a:pt x="396" y="445"/>
                    <a:pt x="396" y="445"/>
                  </a:cubicBezTo>
                  <a:cubicBezTo>
                    <a:pt x="405" y="445"/>
                    <a:pt x="413" y="453"/>
                    <a:pt x="413" y="462"/>
                  </a:cubicBezTo>
                  <a:lnTo>
                    <a:pt x="413" y="480"/>
                  </a:lnTo>
                  <a:close/>
                  <a:moveTo>
                    <a:pt x="517" y="368"/>
                  </a:moveTo>
                  <a:cubicBezTo>
                    <a:pt x="517" y="377"/>
                    <a:pt x="509" y="385"/>
                    <a:pt x="500" y="385"/>
                  </a:cubicBezTo>
                  <a:cubicBezTo>
                    <a:pt x="470" y="385"/>
                    <a:pt x="470" y="385"/>
                    <a:pt x="470" y="385"/>
                  </a:cubicBezTo>
                  <a:cubicBezTo>
                    <a:pt x="461" y="385"/>
                    <a:pt x="453" y="377"/>
                    <a:pt x="453" y="368"/>
                  </a:cubicBezTo>
                  <a:cubicBezTo>
                    <a:pt x="453" y="278"/>
                    <a:pt x="453" y="278"/>
                    <a:pt x="453" y="278"/>
                  </a:cubicBezTo>
                  <a:cubicBezTo>
                    <a:pt x="453" y="269"/>
                    <a:pt x="461" y="261"/>
                    <a:pt x="470" y="261"/>
                  </a:cubicBezTo>
                  <a:cubicBezTo>
                    <a:pt x="500" y="261"/>
                    <a:pt x="500" y="261"/>
                    <a:pt x="500" y="261"/>
                  </a:cubicBezTo>
                  <a:cubicBezTo>
                    <a:pt x="509" y="261"/>
                    <a:pt x="517" y="269"/>
                    <a:pt x="517" y="278"/>
                  </a:cubicBezTo>
                  <a:lnTo>
                    <a:pt x="517" y="368"/>
                  </a:lnTo>
                  <a:close/>
                </a:path>
              </a:pathLst>
            </a:custGeom>
            <a:solidFill>
              <a:srgbClr val="F162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467544" y="5662889"/>
            <a:ext cx="11256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智能插座</a:t>
            </a:r>
            <a:r>
              <a:rPr lang="en-US" altLang="zh-CN" sz="1600" b="1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6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1" name="直接连接符 40"/>
          <p:cNvCxnSpPr>
            <a:stCxn id="28" idx="2"/>
          </p:cNvCxnSpPr>
          <p:nvPr/>
        </p:nvCxnSpPr>
        <p:spPr>
          <a:xfrm flipH="1">
            <a:off x="2592776" y="4253449"/>
            <a:ext cx="3" cy="1700947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2064352" y="4819000"/>
            <a:ext cx="528426" cy="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2064352" y="5312161"/>
            <a:ext cx="528426" cy="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064352" y="5823547"/>
            <a:ext cx="528426" cy="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>
          <a:xfrm>
            <a:off x="4135096" y="4024213"/>
            <a:ext cx="2006479" cy="2292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局域网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4192608" y="4611172"/>
            <a:ext cx="406650" cy="387470"/>
            <a:chOff x="2217738" y="4919664"/>
            <a:chExt cx="862013" cy="863600"/>
          </a:xfrm>
        </p:grpSpPr>
        <p:sp>
          <p:nvSpPr>
            <p:cNvPr id="47" name="Freeform 56"/>
            <p:cNvSpPr>
              <a:spLocks noEditPoints="1"/>
            </p:cNvSpPr>
            <p:nvPr/>
          </p:nvSpPr>
          <p:spPr bwMode="auto">
            <a:xfrm>
              <a:off x="2217738" y="4919664"/>
              <a:ext cx="862013" cy="863600"/>
            </a:xfrm>
            <a:custGeom>
              <a:avLst/>
              <a:gdLst>
                <a:gd name="T0" fmla="*/ 843 w 908"/>
                <a:gd name="T1" fmla="*/ 0 h 908"/>
                <a:gd name="T2" fmla="*/ 65 w 908"/>
                <a:gd name="T3" fmla="*/ 0 h 908"/>
                <a:gd name="T4" fmla="*/ 0 w 908"/>
                <a:gd name="T5" fmla="*/ 65 h 908"/>
                <a:gd name="T6" fmla="*/ 0 w 908"/>
                <a:gd name="T7" fmla="*/ 843 h 908"/>
                <a:gd name="T8" fmla="*/ 65 w 908"/>
                <a:gd name="T9" fmla="*/ 908 h 908"/>
                <a:gd name="T10" fmla="*/ 843 w 908"/>
                <a:gd name="T11" fmla="*/ 908 h 908"/>
                <a:gd name="T12" fmla="*/ 908 w 908"/>
                <a:gd name="T13" fmla="*/ 843 h 908"/>
                <a:gd name="T14" fmla="*/ 908 w 908"/>
                <a:gd name="T15" fmla="*/ 65 h 908"/>
                <a:gd name="T16" fmla="*/ 843 w 908"/>
                <a:gd name="T17" fmla="*/ 0 h 908"/>
                <a:gd name="T18" fmla="*/ 457 w 908"/>
                <a:gd name="T19" fmla="*/ 841 h 908"/>
                <a:gd name="T20" fmla="*/ 73 w 908"/>
                <a:gd name="T21" fmla="*/ 457 h 908"/>
                <a:gd name="T22" fmla="*/ 457 w 908"/>
                <a:gd name="T23" fmla="*/ 73 h 908"/>
                <a:gd name="T24" fmla="*/ 841 w 908"/>
                <a:gd name="T25" fmla="*/ 457 h 908"/>
                <a:gd name="T26" fmla="*/ 457 w 908"/>
                <a:gd name="T27" fmla="*/ 841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8" h="908">
                  <a:moveTo>
                    <a:pt x="84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843"/>
                    <a:pt x="0" y="843"/>
                    <a:pt x="0" y="843"/>
                  </a:cubicBezTo>
                  <a:cubicBezTo>
                    <a:pt x="0" y="879"/>
                    <a:pt x="29" y="908"/>
                    <a:pt x="65" y="908"/>
                  </a:cubicBezTo>
                  <a:cubicBezTo>
                    <a:pt x="843" y="908"/>
                    <a:pt x="843" y="908"/>
                    <a:pt x="843" y="908"/>
                  </a:cubicBezTo>
                  <a:cubicBezTo>
                    <a:pt x="879" y="908"/>
                    <a:pt x="908" y="879"/>
                    <a:pt x="908" y="843"/>
                  </a:cubicBezTo>
                  <a:cubicBezTo>
                    <a:pt x="908" y="65"/>
                    <a:pt x="908" y="65"/>
                    <a:pt x="908" y="65"/>
                  </a:cubicBezTo>
                  <a:cubicBezTo>
                    <a:pt x="908" y="29"/>
                    <a:pt x="879" y="0"/>
                    <a:pt x="843" y="0"/>
                  </a:cubicBezTo>
                  <a:close/>
                  <a:moveTo>
                    <a:pt x="457" y="841"/>
                  </a:moveTo>
                  <a:cubicBezTo>
                    <a:pt x="245" y="841"/>
                    <a:pt x="73" y="669"/>
                    <a:pt x="73" y="457"/>
                  </a:cubicBezTo>
                  <a:cubicBezTo>
                    <a:pt x="73" y="245"/>
                    <a:pt x="245" y="73"/>
                    <a:pt x="457" y="73"/>
                  </a:cubicBezTo>
                  <a:cubicBezTo>
                    <a:pt x="669" y="73"/>
                    <a:pt x="841" y="245"/>
                    <a:pt x="841" y="457"/>
                  </a:cubicBezTo>
                  <a:cubicBezTo>
                    <a:pt x="841" y="669"/>
                    <a:pt x="669" y="841"/>
                    <a:pt x="457" y="841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rgbClr val="0070C0"/>
                  </a:solidFill>
                </a:ln>
              </a:endParaRPr>
            </a:p>
          </p:txBody>
        </p:sp>
        <p:sp>
          <p:nvSpPr>
            <p:cNvPr id="48" name="Freeform 57"/>
            <p:cNvSpPr>
              <a:spLocks noEditPoints="1"/>
            </p:cNvSpPr>
            <p:nvPr/>
          </p:nvSpPr>
          <p:spPr bwMode="auto">
            <a:xfrm>
              <a:off x="2344738" y="5048251"/>
              <a:ext cx="612775" cy="611188"/>
            </a:xfrm>
            <a:custGeom>
              <a:avLst/>
              <a:gdLst>
                <a:gd name="T0" fmla="*/ 322 w 644"/>
                <a:gd name="T1" fmla="*/ 0 h 644"/>
                <a:gd name="T2" fmla="*/ 0 w 644"/>
                <a:gd name="T3" fmla="*/ 322 h 644"/>
                <a:gd name="T4" fmla="*/ 322 w 644"/>
                <a:gd name="T5" fmla="*/ 644 h 644"/>
                <a:gd name="T6" fmla="*/ 644 w 644"/>
                <a:gd name="T7" fmla="*/ 322 h 644"/>
                <a:gd name="T8" fmla="*/ 322 w 644"/>
                <a:gd name="T9" fmla="*/ 0 h 644"/>
                <a:gd name="T10" fmla="*/ 185 w 644"/>
                <a:gd name="T11" fmla="*/ 368 h 644"/>
                <a:gd name="T12" fmla="*/ 168 w 644"/>
                <a:gd name="T13" fmla="*/ 385 h 644"/>
                <a:gd name="T14" fmla="*/ 138 w 644"/>
                <a:gd name="T15" fmla="*/ 385 h 644"/>
                <a:gd name="T16" fmla="*/ 121 w 644"/>
                <a:gd name="T17" fmla="*/ 368 h 644"/>
                <a:gd name="T18" fmla="*/ 121 w 644"/>
                <a:gd name="T19" fmla="*/ 278 h 644"/>
                <a:gd name="T20" fmla="*/ 138 w 644"/>
                <a:gd name="T21" fmla="*/ 261 h 644"/>
                <a:gd name="T22" fmla="*/ 168 w 644"/>
                <a:gd name="T23" fmla="*/ 261 h 644"/>
                <a:gd name="T24" fmla="*/ 185 w 644"/>
                <a:gd name="T25" fmla="*/ 278 h 644"/>
                <a:gd name="T26" fmla="*/ 185 w 644"/>
                <a:gd name="T27" fmla="*/ 368 h 644"/>
                <a:gd name="T28" fmla="*/ 413 w 644"/>
                <a:gd name="T29" fmla="*/ 480 h 644"/>
                <a:gd name="T30" fmla="*/ 396 w 644"/>
                <a:gd name="T31" fmla="*/ 497 h 644"/>
                <a:gd name="T32" fmla="*/ 242 w 644"/>
                <a:gd name="T33" fmla="*/ 497 h 644"/>
                <a:gd name="T34" fmla="*/ 225 w 644"/>
                <a:gd name="T35" fmla="*/ 480 h 644"/>
                <a:gd name="T36" fmla="*/ 225 w 644"/>
                <a:gd name="T37" fmla="*/ 462 h 644"/>
                <a:gd name="T38" fmla="*/ 242 w 644"/>
                <a:gd name="T39" fmla="*/ 445 h 644"/>
                <a:gd name="T40" fmla="*/ 396 w 644"/>
                <a:gd name="T41" fmla="*/ 445 h 644"/>
                <a:gd name="T42" fmla="*/ 413 w 644"/>
                <a:gd name="T43" fmla="*/ 462 h 644"/>
                <a:gd name="T44" fmla="*/ 413 w 644"/>
                <a:gd name="T45" fmla="*/ 480 h 644"/>
                <a:gd name="T46" fmla="*/ 517 w 644"/>
                <a:gd name="T47" fmla="*/ 368 h 644"/>
                <a:gd name="T48" fmla="*/ 500 w 644"/>
                <a:gd name="T49" fmla="*/ 385 h 644"/>
                <a:gd name="T50" fmla="*/ 470 w 644"/>
                <a:gd name="T51" fmla="*/ 385 h 644"/>
                <a:gd name="T52" fmla="*/ 453 w 644"/>
                <a:gd name="T53" fmla="*/ 368 h 644"/>
                <a:gd name="T54" fmla="*/ 453 w 644"/>
                <a:gd name="T55" fmla="*/ 278 h 644"/>
                <a:gd name="T56" fmla="*/ 470 w 644"/>
                <a:gd name="T57" fmla="*/ 261 h 644"/>
                <a:gd name="T58" fmla="*/ 500 w 644"/>
                <a:gd name="T59" fmla="*/ 261 h 644"/>
                <a:gd name="T60" fmla="*/ 517 w 644"/>
                <a:gd name="T61" fmla="*/ 278 h 644"/>
                <a:gd name="T62" fmla="*/ 517 w 644"/>
                <a:gd name="T63" fmla="*/ 36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4" h="644">
                  <a:moveTo>
                    <a:pt x="322" y="0"/>
                  </a:moveTo>
                  <a:cubicBezTo>
                    <a:pt x="144" y="0"/>
                    <a:pt x="0" y="144"/>
                    <a:pt x="0" y="322"/>
                  </a:cubicBezTo>
                  <a:cubicBezTo>
                    <a:pt x="0" y="500"/>
                    <a:pt x="144" y="644"/>
                    <a:pt x="322" y="644"/>
                  </a:cubicBezTo>
                  <a:cubicBezTo>
                    <a:pt x="500" y="644"/>
                    <a:pt x="644" y="500"/>
                    <a:pt x="644" y="322"/>
                  </a:cubicBezTo>
                  <a:cubicBezTo>
                    <a:pt x="644" y="144"/>
                    <a:pt x="500" y="0"/>
                    <a:pt x="322" y="0"/>
                  </a:cubicBezTo>
                  <a:close/>
                  <a:moveTo>
                    <a:pt x="185" y="368"/>
                  </a:moveTo>
                  <a:cubicBezTo>
                    <a:pt x="185" y="377"/>
                    <a:pt x="177" y="385"/>
                    <a:pt x="168" y="385"/>
                  </a:cubicBezTo>
                  <a:cubicBezTo>
                    <a:pt x="138" y="385"/>
                    <a:pt x="138" y="385"/>
                    <a:pt x="138" y="385"/>
                  </a:cubicBezTo>
                  <a:cubicBezTo>
                    <a:pt x="129" y="385"/>
                    <a:pt x="121" y="377"/>
                    <a:pt x="121" y="368"/>
                  </a:cubicBezTo>
                  <a:cubicBezTo>
                    <a:pt x="121" y="278"/>
                    <a:pt x="121" y="278"/>
                    <a:pt x="121" y="278"/>
                  </a:cubicBezTo>
                  <a:cubicBezTo>
                    <a:pt x="121" y="269"/>
                    <a:pt x="129" y="261"/>
                    <a:pt x="138" y="261"/>
                  </a:cubicBezTo>
                  <a:cubicBezTo>
                    <a:pt x="168" y="261"/>
                    <a:pt x="168" y="261"/>
                    <a:pt x="168" y="261"/>
                  </a:cubicBezTo>
                  <a:cubicBezTo>
                    <a:pt x="177" y="261"/>
                    <a:pt x="185" y="269"/>
                    <a:pt x="185" y="278"/>
                  </a:cubicBezTo>
                  <a:lnTo>
                    <a:pt x="185" y="368"/>
                  </a:lnTo>
                  <a:close/>
                  <a:moveTo>
                    <a:pt x="413" y="480"/>
                  </a:moveTo>
                  <a:cubicBezTo>
                    <a:pt x="413" y="489"/>
                    <a:pt x="405" y="497"/>
                    <a:pt x="396" y="497"/>
                  </a:cubicBezTo>
                  <a:cubicBezTo>
                    <a:pt x="242" y="497"/>
                    <a:pt x="242" y="497"/>
                    <a:pt x="242" y="497"/>
                  </a:cubicBezTo>
                  <a:cubicBezTo>
                    <a:pt x="233" y="497"/>
                    <a:pt x="225" y="489"/>
                    <a:pt x="225" y="480"/>
                  </a:cubicBezTo>
                  <a:cubicBezTo>
                    <a:pt x="225" y="462"/>
                    <a:pt x="225" y="462"/>
                    <a:pt x="225" y="462"/>
                  </a:cubicBezTo>
                  <a:cubicBezTo>
                    <a:pt x="225" y="453"/>
                    <a:pt x="233" y="445"/>
                    <a:pt x="242" y="445"/>
                  </a:cubicBezTo>
                  <a:cubicBezTo>
                    <a:pt x="396" y="445"/>
                    <a:pt x="396" y="445"/>
                    <a:pt x="396" y="445"/>
                  </a:cubicBezTo>
                  <a:cubicBezTo>
                    <a:pt x="405" y="445"/>
                    <a:pt x="413" y="453"/>
                    <a:pt x="413" y="462"/>
                  </a:cubicBezTo>
                  <a:lnTo>
                    <a:pt x="413" y="480"/>
                  </a:lnTo>
                  <a:close/>
                  <a:moveTo>
                    <a:pt x="517" y="368"/>
                  </a:moveTo>
                  <a:cubicBezTo>
                    <a:pt x="517" y="377"/>
                    <a:pt x="509" y="385"/>
                    <a:pt x="500" y="385"/>
                  </a:cubicBezTo>
                  <a:cubicBezTo>
                    <a:pt x="470" y="385"/>
                    <a:pt x="470" y="385"/>
                    <a:pt x="470" y="385"/>
                  </a:cubicBezTo>
                  <a:cubicBezTo>
                    <a:pt x="461" y="385"/>
                    <a:pt x="453" y="377"/>
                    <a:pt x="453" y="368"/>
                  </a:cubicBezTo>
                  <a:cubicBezTo>
                    <a:pt x="453" y="278"/>
                    <a:pt x="453" y="278"/>
                    <a:pt x="453" y="278"/>
                  </a:cubicBezTo>
                  <a:cubicBezTo>
                    <a:pt x="453" y="269"/>
                    <a:pt x="461" y="261"/>
                    <a:pt x="470" y="261"/>
                  </a:cubicBezTo>
                  <a:cubicBezTo>
                    <a:pt x="500" y="261"/>
                    <a:pt x="500" y="261"/>
                    <a:pt x="500" y="261"/>
                  </a:cubicBezTo>
                  <a:cubicBezTo>
                    <a:pt x="509" y="261"/>
                    <a:pt x="517" y="269"/>
                    <a:pt x="517" y="278"/>
                  </a:cubicBezTo>
                  <a:lnTo>
                    <a:pt x="517" y="368"/>
                  </a:lnTo>
                  <a:close/>
                </a:path>
              </a:pathLst>
            </a:custGeom>
            <a:solidFill>
              <a:srgbClr val="F162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187895" y="5104333"/>
            <a:ext cx="406650" cy="387470"/>
            <a:chOff x="2217738" y="4919664"/>
            <a:chExt cx="862013" cy="863600"/>
          </a:xfrm>
        </p:grpSpPr>
        <p:sp>
          <p:nvSpPr>
            <p:cNvPr id="50" name="Freeform 56"/>
            <p:cNvSpPr>
              <a:spLocks noEditPoints="1"/>
            </p:cNvSpPr>
            <p:nvPr/>
          </p:nvSpPr>
          <p:spPr bwMode="auto">
            <a:xfrm>
              <a:off x="2217738" y="4919664"/>
              <a:ext cx="862013" cy="863600"/>
            </a:xfrm>
            <a:custGeom>
              <a:avLst/>
              <a:gdLst>
                <a:gd name="T0" fmla="*/ 843 w 908"/>
                <a:gd name="T1" fmla="*/ 0 h 908"/>
                <a:gd name="T2" fmla="*/ 65 w 908"/>
                <a:gd name="T3" fmla="*/ 0 h 908"/>
                <a:gd name="T4" fmla="*/ 0 w 908"/>
                <a:gd name="T5" fmla="*/ 65 h 908"/>
                <a:gd name="T6" fmla="*/ 0 w 908"/>
                <a:gd name="T7" fmla="*/ 843 h 908"/>
                <a:gd name="T8" fmla="*/ 65 w 908"/>
                <a:gd name="T9" fmla="*/ 908 h 908"/>
                <a:gd name="T10" fmla="*/ 843 w 908"/>
                <a:gd name="T11" fmla="*/ 908 h 908"/>
                <a:gd name="T12" fmla="*/ 908 w 908"/>
                <a:gd name="T13" fmla="*/ 843 h 908"/>
                <a:gd name="T14" fmla="*/ 908 w 908"/>
                <a:gd name="T15" fmla="*/ 65 h 908"/>
                <a:gd name="T16" fmla="*/ 843 w 908"/>
                <a:gd name="T17" fmla="*/ 0 h 908"/>
                <a:gd name="T18" fmla="*/ 457 w 908"/>
                <a:gd name="T19" fmla="*/ 841 h 908"/>
                <a:gd name="T20" fmla="*/ 73 w 908"/>
                <a:gd name="T21" fmla="*/ 457 h 908"/>
                <a:gd name="T22" fmla="*/ 457 w 908"/>
                <a:gd name="T23" fmla="*/ 73 h 908"/>
                <a:gd name="T24" fmla="*/ 841 w 908"/>
                <a:gd name="T25" fmla="*/ 457 h 908"/>
                <a:gd name="T26" fmla="*/ 457 w 908"/>
                <a:gd name="T27" fmla="*/ 841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8" h="908">
                  <a:moveTo>
                    <a:pt x="84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843"/>
                    <a:pt x="0" y="843"/>
                    <a:pt x="0" y="843"/>
                  </a:cubicBezTo>
                  <a:cubicBezTo>
                    <a:pt x="0" y="879"/>
                    <a:pt x="29" y="908"/>
                    <a:pt x="65" y="908"/>
                  </a:cubicBezTo>
                  <a:cubicBezTo>
                    <a:pt x="843" y="908"/>
                    <a:pt x="843" y="908"/>
                    <a:pt x="843" y="908"/>
                  </a:cubicBezTo>
                  <a:cubicBezTo>
                    <a:pt x="879" y="908"/>
                    <a:pt x="908" y="879"/>
                    <a:pt x="908" y="843"/>
                  </a:cubicBezTo>
                  <a:cubicBezTo>
                    <a:pt x="908" y="65"/>
                    <a:pt x="908" y="65"/>
                    <a:pt x="908" y="65"/>
                  </a:cubicBezTo>
                  <a:cubicBezTo>
                    <a:pt x="908" y="29"/>
                    <a:pt x="879" y="0"/>
                    <a:pt x="843" y="0"/>
                  </a:cubicBezTo>
                  <a:close/>
                  <a:moveTo>
                    <a:pt x="457" y="841"/>
                  </a:moveTo>
                  <a:cubicBezTo>
                    <a:pt x="245" y="841"/>
                    <a:pt x="73" y="669"/>
                    <a:pt x="73" y="457"/>
                  </a:cubicBezTo>
                  <a:cubicBezTo>
                    <a:pt x="73" y="245"/>
                    <a:pt x="245" y="73"/>
                    <a:pt x="457" y="73"/>
                  </a:cubicBezTo>
                  <a:cubicBezTo>
                    <a:pt x="669" y="73"/>
                    <a:pt x="841" y="245"/>
                    <a:pt x="841" y="457"/>
                  </a:cubicBezTo>
                  <a:cubicBezTo>
                    <a:pt x="841" y="669"/>
                    <a:pt x="669" y="841"/>
                    <a:pt x="457" y="841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rgbClr val="0070C0"/>
                  </a:solidFill>
                </a:ln>
              </a:endParaRPr>
            </a:p>
          </p:txBody>
        </p:sp>
        <p:sp>
          <p:nvSpPr>
            <p:cNvPr id="51" name="Freeform 57"/>
            <p:cNvSpPr>
              <a:spLocks noEditPoints="1"/>
            </p:cNvSpPr>
            <p:nvPr/>
          </p:nvSpPr>
          <p:spPr bwMode="auto">
            <a:xfrm>
              <a:off x="2344738" y="5048251"/>
              <a:ext cx="612775" cy="611188"/>
            </a:xfrm>
            <a:custGeom>
              <a:avLst/>
              <a:gdLst>
                <a:gd name="T0" fmla="*/ 322 w 644"/>
                <a:gd name="T1" fmla="*/ 0 h 644"/>
                <a:gd name="T2" fmla="*/ 0 w 644"/>
                <a:gd name="T3" fmla="*/ 322 h 644"/>
                <a:gd name="T4" fmla="*/ 322 w 644"/>
                <a:gd name="T5" fmla="*/ 644 h 644"/>
                <a:gd name="T6" fmla="*/ 644 w 644"/>
                <a:gd name="T7" fmla="*/ 322 h 644"/>
                <a:gd name="T8" fmla="*/ 322 w 644"/>
                <a:gd name="T9" fmla="*/ 0 h 644"/>
                <a:gd name="T10" fmla="*/ 185 w 644"/>
                <a:gd name="T11" fmla="*/ 368 h 644"/>
                <a:gd name="T12" fmla="*/ 168 w 644"/>
                <a:gd name="T13" fmla="*/ 385 h 644"/>
                <a:gd name="T14" fmla="*/ 138 w 644"/>
                <a:gd name="T15" fmla="*/ 385 h 644"/>
                <a:gd name="T16" fmla="*/ 121 w 644"/>
                <a:gd name="T17" fmla="*/ 368 h 644"/>
                <a:gd name="T18" fmla="*/ 121 w 644"/>
                <a:gd name="T19" fmla="*/ 278 h 644"/>
                <a:gd name="T20" fmla="*/ 138 w 644"/>
                <a:gd name="T21" fmla="*/ 261 h 644"/>
                <a:gd name="T22" fmla="*/ 168 w 644"/>
                <a:gd name="T23" fmla="*/ 261 h 644"/>
                <a:gd name="T24" fmla="*/ 185 w 644"/>
                <a:gd name="T25" fmla="*/ 278 h 644"/>
                <a:gd name="T26" fmla="*/ 185 w 644"/>
                <a:gd name="T27" fmla="*/ 368 h 644"/>
                <a:gd name="T28" fmla="*/ 413 w 644"/>
                <a:gd name="T29" fmla="*/ 480 h 644"/>
                <a:gd name="T30" fmla="*/ 396 w 644"/>
                <a:gd name="T31" fmla="*/ 497 h 644"/>
                <a:gd name="T32" fmla="*/ 242 w 644"/>
                <a:gd name="T33" fmla="*/ 497 h 644"/>
                <a:gd name="T34" fmla="*/ 225 w 644"/>
                <a:gd name="T35" fmla="*/ 480 h 644"/>
                <a:gd name="T36" fmla="*/ 225 w 644"/>
                <a:gd name="T37" fmla="*/ 462 h 644"/>
                <a:gd name="T38" fmla="*/ 242 w 644"/>
                <a:gd name="T39" fmla="*/ 445 h 644"/>
                <a:gd name="T40" fmla="*/ 396 w 644"/>
                <a:gd name="T41" fmla="*/ 445 h 644"/>
                <a:gd name="T42" fmla="*/ 413 w 644"/>
                <a:gd name="T43" fmla="*/ 462 h 644"/>
                <a:gd name="T44" fmla="*/ 413 w 644"/>
                <a:gd name="T45" fmla="*/ 480 h 644"/>
                <a:gd name="T46" fmla="*/ 517 w 644"/>
                <a:gd name="T47" fmla="*/ 368 h 644"/>
                <a:gd name="T48" fmla="*/ 500 w 644"/>
                <a:gd name="T49" fmla="*/ 385 h 644"/>
                <a:gd name="T50" fmla="*/ 470 w 644"/>
                <a:gd name="T51" fmla="*/ 385 h 644"/>
                <a:gd name="T52" fmla="*/ 453 w 644"/>
                <a:gd name="T53" fmla="*/ 368 h 644"/>
                <a:gd name="T54" fmla="*/ 453 w 644"/>
                <a:gd name="T55" fmla="*/ 278 h 644"/>
                <a:gd name="T56" fmla="*/ 470 w 644"/>
                <a:gd name="T57" fmla="*/ 261 h 644"/>
                <a:gd name="T58" fmla="*/ 500 w 644"/>
                <a:gd name="T59" fmla="*/ 261 h 644"/>
                <a:gd name="T60" fmla="*/ 517 w 644"/>
                <a:gd name="T61" fmla="*/ 278 h 644"/>
                <a:gd name="T62" fmla="*/ 517 w 644"/>
                <a:gd name="T63" fmla="*/ 36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4" h="644">
                  <a:moveTo>
                    <a:pt x="322" y="0"/>
                  </a:moveTo>
                  <a:cubicBezTo>
                    <a:pt x="144" y="0"/>
                    <a:pt x="0" y="144"/>
                    <a:pt x="0" y="322"/>
                  </a:cubicBezTo>
                  <a:cubicBezTo>
                    <a:pt x="0" y="500"/>
                    <a:pt x="144" y="644"/>
                    <a:pt x="322" y="644"/>
                  </a:cubicBezTo>
                  <a:cubicBezTo>
                    <a:pt x="500" y="644"/>
                    <a:pt x="644" y="500"/>
                    <a:pt x="644" y="322"/>
                  </a:cubicBezTo>
                  <a:cubicBezTo>
                    <a:pt x="644" y="144"/>
                    <a:pt x="500" y="0"/>
                    <a:pt x="322" y="0"/>
                  </a:cubicBezTo>
                  <a:close/>
                  <a:moveTo>
                    <a:pt x="185" y="368"/>
                  </a:moveTo>
                  <a:cubicBezTo>
                    <a:pt x="185" y="377"/>
                    <a:pt x="177" y="385"/>
                    <a:pt x="168" y="385"/>
                  </a:cubicBezTo>
                  <a:cubicBezTo>
                    <a:pt x="138" y="385"/>
                    <a:pt x="138" y="385"/>
                    <a:pt x="138" y="385"/>
                  </a:cubicBezTo>
                  <a:cubicBezTo>
                    <a:pt x="129" y="385"/>
                    <a:pt x="121" y="377"/>
                    <a:pt x="121" y="368"/>
                  </a:cubicBezTo>
                  <a:cubicBezTo>
                    <a:pt x="121" y="278"/>
                    <a:pt x="121" y="278"/>
                    <a:pt x="121" y="278"/>
                  </a:cubicBezTo>
                  <a:cubicBezTo>
                    <a:pt x="121" y="269"/>
                    <a:pt x="129" y="261"/>
                    <a:pt x="138" y="261"/>
                  </a:cubicBezTo>
                  <a:cubicBezTo>
                    <a:pt x="168" y="261"/>
                    <a:pt x="168" y="261"/>
                    <a:pt x="168" y="261"/>
                  </a:cubicBezTo>
                  <a:cubicBezTo>
                    <a:pt x="177" y="261"/>
                    <a:pt x="185" y="269"/>
                    <a:pt x="185" y="278"/>
                  </a:cubicBezTo>
                  <a:lnTo>
                    <a:pt x="185" y="368"/>
                  </a:lnTo>
                  <a:close/>
                  <a:moveTo>
                    <a:pt x="413" y="480"/>
                  </a:moveTo>
                  <a:cubicBezTo>
                    <a:pt x="413" y="489"/>
                    <a:pt x="405" y="497"/>
                    <a:pt x="396" y="497"/>
                  </a:cubicBezTo>
                  <a:cubicBezTo>
                    <a:pt x="242" y="497"/>
                    <a:pt x="242" y="497"/>
                    <a:pt x="242" y="497"/>
                  </a:cubicBezTo>
                  <a:cubicBezTo>
                    <a:pt x="233" y="497"/>
                    <a:pt x="225" y="489"/>
                    <a:pt x="225" y="480"/>
                  </a:cubicBezTo>
                  <a:cubicBezTo>
                    <a:pt x="225" y="462"/>
                    <a:pt x="225" y="462"/>
                    <a:pt x="225" y="462"/>
                  </a:cubicBezTo>
                  <a:cubicBezTo>
                    <a:pt x="225" y="453"/>
                    <a:pt x="233" y="445"/>
                    <a:pt x="242" y="445"/>
                  </a:cubicBezTo>
                  <a:cubicBezTo>
                    <a:pt x="396" y="445"/>
                    <a:pt x="396" y="445"/>
                    <a:pt x="396" y="445"/>
                  </a:cubicBezTo>
                  <a:cubicBezTo>
                    <a:pt x="405" y="445"/>
                    <a:pt x="413" y="453"/>
                    <a:pt x="413" y="462"/>
                  </a:cubicBezTo>
                  <a:lnTo>
                    <a:pt x="413" y="480"/>
                  </a:lnTo>
                  <a:close/>
                  <a:moveTo>
                    <a:pt x="517" y="368"/>
                  </a:moveTo>
                  <a:cubicBezTo>
                    <a:pt x="517" y="377"/>
                    <a:pt x="509" y="385"/>
                    <a:pt x="500" y="385"/>
                  </a:cubicBezTo>
                  <a:cubicBezTo>
                    <a:pt x="470" y="385"/>
                    <a:pt x="470" y="385"/>
                    <a:pt x="470" y="385"/>
                  </a:cubicBezTo>
                  <a:cubicBezTo>
                    <a:pt x="461" y="385"/>
                    <a:pt x="453" y="377"/>
                    <a:pt x="453" y="368"/>
                  </a:cubicBezTo>
                  <a:cubicBezTo>
                    <a:pt x="453" y="278"/>
                    <a:pt x="453" y="278"/>
                    <a:pt x="453" y="278"/>
                  </a:cubicBezTo>
                  <a:cubicBezTo>
                    <a:pt x="453" y="269"/>
                    <a:pt x="461" y="261"/>
                    <a:pt x="470" y="261"/>
                  </a:cubicBezTo>
                  <a:cubicBezTo>
                    <a:pt x="500" y="261"/>
                    <a:pt x="500" y="261"/>
                    <a:pt x="500" y="261"/>
                  </a:cubicBezTo>
                  <a:cubicBezTo>
                    <a:pt x="509" y="261"/>
                    <a:pt x="517" y="269"/>
                    <a:pt x="517" y="278"/>
                  </a:cubicBezTo>
                  <a:lnTo>
                    <a:pt x="517" y="368"/>
                  </a:lnTo>
                  <a:close/>
                </a:path>
              </a:pathLst>
            </a:custGeom>
            <a:solidFill>
              <a:srgbClr val="F162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192608" y="5608389"/>
            <a:ext cx="406650" cy="387470"/>
            <a:chOff x="2217738" y="4919664"/>
            <a:chExt cx="862013" cy="863600"/>
          </a:xfrm>
        </p:grpSpPr>
        <p:sp>
          <p:nvSpPr>
            <p:cNvPr id="53" name="Freeform 56"/>
            <p:cNvSpPr>
              <a:spLocks noEditPoints="1"/>
            </p:cNvSpPr>
            <p:nvPr/>
          </p:nvSpPr>
          <p:spPr bwMode="auto">
            <a:xfrm>
              <a:off x="2217738" y="4919664"/>
              <a:ext cx="862013" cy="863600"/>
            </a:xfrm>
            <a:custGeom>
              <a:avLst/>
              <a:gdLst>
                <a:gd name="T0" fmla="*/ 843 w 908"/>
                <a:gd name="T1" fmla="*/ 0 h 908"/>
                <a:gd name="T2" fmla="*/ 65 w 908"/>
                <a:gd name="T3" fmla="*/ 0 h 908"/>
                <a:gd name="T4" fmla="*/ 0 w 908"/>
                <a:gd name="T5" fmla="*/ 65 h 908"/>
                <a:gd name="T6" fmla="*/ 0 w 908"/>
                <a:gd name="T7" fmla="*/ 843 h 908"/>
                <a:gd name="T8" fmla="*/ 65 w 908"/>
                <a:gd name="T9" fmla="*/ 908 h 908"/>
                <a:gd name="T10" fmla="*/ 843 w 908"/>
                <a:gd name="T11" fmla="*/ 908 h 908"/>
                <a:gd name="T12" fmla="*/ 908 w 908"/>
                <a:gd name="T13" fmla="*/ 843 h 908"/>
                <a:gd name="T14" fmla="*/ 908 w 908"/>
                <a:gd name="T15" fmla="*/ 65 h 908"/>
                <a:gd name="T16" fmla="*/ 843 w 908"/>
                <a:gd name="T17" fmla="*/ 0 h 908"/>
                <a:gd name="T18" fmla="*/ 457 w 908"/>
                <a:gd name="T19" fmla="*/ 841 h 908"/>
                <a:gd name="T20" fmla="*/ 73 w 908"/>
                <a:gd name="T21" fmla="*/ 457 h 908"/>
                <a:gd name="T22" fmla="*/ 457 w 908"/>
                <a:gd name="T23" fmla="*/ 73 h 908"/>
                <a:gd name="T24" fmla="*/ 841 w 908"/>
                <a:gd name="T25" fmla="*/ 457 h 908"/>
                <a:gd name="T26" fmla="*/ 457 w 908"/>
                <a:gd name="T27" fmla="*/ 841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8" h="908">
                  <a:moveTo>
                    <a:pt x="84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843"/>
                    <a:pt x="0" y="843"/>
                    <a:pt x="0" y="843"/>
                  </a:cubicBezTo>
                  <a:cubicBezTo>
                    <a:pt x="0" y="879"/>
                    <a:pt x="29" y="908"/>
                    <a:pt x="65" y="908"/>
                  </a:cubicBezTo>
                  <a:cubicBezTo>
                    <a:pt x="843" y="908"/>
                    <a:pt x="843" y="908"/>
                    <a:pt x="843" y="908"/>
                  </a:cubicBezTo>
                  <a:cubicBezTo>
                    <a:pt x="879" y="908"/>
                    <a:pt x="908" y="879"/>
                    <a:pt x="908" y="843"/>
                  </a:cubicBezTo>
                  <a:cubicBezTo>
                    <a:pt x="908" y="65"/>
                    <a:pt x="908" y="65"/>
                    <a:pt x="908" y="65"/>
                  </a:cubicBezTo>
                  <a:cubicBezTo>
                    <a:pt x="908" y="29"/>
                    <a:pt x="879" y="0"/>
                    <a:pt x="843" y="0"/>
                  </a:cubicBezTo>
                  <a:close/>
                  <a:moveTo>
                    <a:pt x="457" y="841"/>
                  </a:moveTo>
                  <a:cubicBezTo>
                    <a:pt x="245" y="841"/>
                    <a:pt x="73" y="669"/>
                    <a:pt x="73" y="457"/>
                  </a:cubicBezTo>
                  <a:cubicBezTo>
                    <a:pt x="73" y="245"/>
                    <a:pt x="245" y="73"/>
                    <a:pt x="457" y="73"/>
                  </a:cubicBezTo>
                  <a:cubicBezTo>
                    <a:pt x="669" y="73"/>
                    <a:pt x="841" y="245"/>
                    <a:pt x="841" y="457"/>
                  </a:cubicBezTo>
                  <a:cubicBezTo>
                    <a:pt x="841" y="669"/>
                    <a:pt x="669" y="841"/>
                    <a:pt x="457" y="841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n>
                  <a:solidFill>
                    <a:srgbClr val="0070C0"/>
                  </a:solidFill>
                </a:ln>
              </a:endParaRPr>
            </a:p>
          </p:txBody>
        </p:sp>
        <p:sp>
          <p:nvSpPr>
            <p:cNvPr id="54" name="Freeform 57"/>
            <p:cNvSpPr>
              <a:spLocks noEditPoints="1"/>
            </p:cNvSpPr>
            <p:nvPr/>
          </p:nvSpPr>
          <p:spPr bwMode="auto">
            <a:xfrm>
              <a:off x="2344738" y="5048251"/>
              <a:ext cx="612775" cy="611188"/>
            </a:xfrm>
            <a:custGeom>
              <a:avLst/>
              <a:gdLst>
                <a:gd name="T0" fmla="*/ 322 w 644"/>
                <a:gd name="T1" fmla="*/ 0 h 644"/>
                <a:gd name="T2" fmla="*/ 0 w 644"/>
                <a:gd name="T3" fmla="*/ 322 h 644"/>
                <a:gd name="T4" fmla="*/ 322 w 644"/>
                <a:gd name="T5" fmla="*/ 644 h 644"/>
                <a:gd name="T6" fmla="*/ 644 w 644"/>
                <a:gd name="T7" fmla="*/ 322 h 644"/>
                <a:gd name="T8" fmla="*/ 322 w 644"/>
                <a:gd name="T9" fmla="*/ 0 h 644"/>
                <a:gd name="T10" fmla="*/ 185 w 644"/>
                <a:gd name="T11" fmla="*/ 368 h 644"/>
                <a:gd name="T12" fmla="*/ 168 w 644"/>
                <a:gd name="T13" fmla="*/ 385 h 644"/>
                <a:gd name="T14" fmla="*/ 138 w 644"/>
                <a:gd name="T15" fmla="*/ 385 h 644"/>
                <a:gd name="T16" fmla="*/ 121 w 644"/>
                <a:gd name="T17" fmla="*/ 368 h 644"/>
                <a:gd name="T18" fmla="*/ 121 w 644"/>
                <a:gd name="T19" fmla="*/ 278 h 644"/>
                <a:gd name="T20" fmla="*/ 138 w 644"/>
                <a:gd name="T21" fmla="*/ 261 h 644"/>
                <a:gd name="T22" fmla="*/ 168 w 644"/>
                <a:gd name="T23" fmla="*/ 261 h 644"/>
                <a:gd name="T24" fmla="*/ 185 w 644"/>
                <a:gd name="T25" fmla="*/ 278 h 644"/>
                <a:gd name="T26" fmla="*/ 185 w 644"/>
                <a:gd name="T27" fmla="*/ 368 h 644"/>
                <a:gd name="T28" fmla="*/ 413 w 644"/>
                <a:gd name="T29" fmla="*/ 480 h 644"/>
                <a:gd name="T30" fmla="*/ 396 w 644"/>
                <a:gd name="T31" fmla="*/ 497 h 644"/>
                <a:gd name="T32" fmla="*/ 242 w 644"/>
                <a:gd name="T33" fmla="*/ 497 h 644"/>
                <a:gd name="T34" fmla="*/ 225 w 644"/>
                <a:gd name="T35" fmla="*/ 480 h 644"/>
                <a:gd name="T36" fmla="*/ 225 w 644"/>
                <a:gd name="T37" fmla="*/ 462 h 644"/>
                <a:gd name="T38" fmla="*/ 242 w 644"/>
                <a:gd name="T39" fmla="*/ 445 h 644"/>
                <a:gd name="T40" fmla="*/ 396 w 644"/>
                <a:gd name="T41" fmla="*/ 445 h 644"/>
                <a:gd name="T42" fmla="*/ 413 w 644"/>
                <a:gd name="T43" fmla="*/ 462 h 644"/>
                <a:gd name="T44" fmla="*/ 413 w 644"/>
                <a:gd name="T45" fmla="*/ 480 h 644"/>
                <a:gd name="T46" fmla="*/ 517 w 644"/>
                <a:gd name="T47" fmla="*/ 368 h 644"/>
                <a:gd name="T48" fmla="*/ 500 w 644"/>
                <a:gd name="T49" fmla="*/ 385 h 644"/>
                <a:gd name="T50" fmla="*/ 470 w 644"/>
                <a:gd name="T51" fmla="*/ 385 h 644"/>
                <a:gd name="T52" fmla="*/ 453 w 644"/>
                <a:gd name="T53" fmla="*/ 368 h 644"/>
                <a:gd name="T54" fmla="*/ 453 w 644"/>
                <a:gd name="T55" fmla="*/ 278 h 644"/>
                <a:gd name="T56" fmla="*/ 470 w 644"/>
                <a:gd name="T57" fmla="*/ 261 h 644"/>
                <a:gd name="T58" fmla="*/ 500 w 644"/>
                <a:gd name="T59" fmla="*/ 261 h 644"/>
                <a:gd name="T60" fmla="*/ 517 w 644"/>
                <a:gd name="T61" fmla="*/ 278 h 644"/>
                <a:gd name="T62" fmla="*/ 517 w 644"/>
                <a:gd name="T63" fmla="*/ 36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4" h="644">
                  <a:moveTo>
                    <a:pt x="322" y="0"/>
                  </a:moveTo>
                  <a:cubicBezTo>
                    <a:pt x="144" y="0"/>
                    <a:pt x="0" y="144"/>
                    <a:pt x="0" y="322"/>
                  </a:cubicBezTo>
                  <a:cubicBezTo>
                    <a:pt x="0" y="500"/>
                    <a:pt x="144" y="644"/>
                    <a:pt x="322" y="644"/>
                  </a:cubicBezTo>
                  <a:cubicBezTo>
                    <a:pt x="500" y="644"/>
                    <a:pt x="644" y="500"/>
                    <a:pt x="644" y="322"/>
                  </a:cubicBezTo>
                  <a:cubicBezTo>
                    <a:pt x="644" y="144"/>
                    <a:pt x="500" y="0"/>
                    <a:pt x="322" y="0"/>
                  </a:cubicBezTo>
                  <a:close/>
                  <a:moveTo>
                    <a:pt x="185" y="368"/>
                  </a:moveTo>
                  <a:cubicBezTo>
                    <a:pt x="185" y="377"/>
                    <a:pt x="177" y="385"/>
                    <a:pt x="168" y="385"/>
                  </a:cubicBezTo>
                  <a:cubicBezTo>
                    <a:pt x="138" y="385"/>
                    <a:pt x="138" y="385"/>
                    <a:pt x="138" y="385"/>
                  </a:cubicBezTo>
                  <a:cubicBezTo>
                    <a:pt x="129" y="385"/>
                    <a:pt x="121" y="377"/>
                    <a:pt x="121" y="368"/>
                  </a:cubicBezTo>
                  <a:cubicBezTo>
                    <a:pt x="121" y="278"/>
                    <a:pt x="121" y="278"/>
                    <a:pt x="121" y="278"/>
                  </a:cubicBezTo>
                  <a:cubicBezTo>
                    <a:pt x="121" y="269"/>
                    <a:pt x="129" y="261"/>
                    <a:pt x="138" y="261"/>
                  </a:cubicBezTo>
                  <a:cubicBezTo>
                    <a:pt x="168" y="261"/>
                    <a:pt x="168" y="261"/>
                    <a:pt x="168" y="261"/>
                  </a:cubicBezTo>
                  <a:cubicBezTo>
                    <a:pt x="177" y="261"/>
                    <a:pt x="185" y="269"/>
                    <a:pt x="185" y="278"/>
                  </a:cubicBezTo>
                  <a:lnTo>
                    <a:pt x="185" y="368"/>
                  </a:lnTo>
                  <a:close/>
                  <a:moveTo>
                    <a:pt x="413" y="480"/>
                  </a:moveTo>
                  <a:cubicBezTo>
                    <a:pt x="413" y="489"/>
                    <a:pt x="405" y="497"/>
                    <a:pt x="396" y="497"/>
                  </a:cubicBezTo>
                  <a:cubicBezTo>
                    <a:pt x="242" y="497"/>
                    <a:pt x="242" y="497"/>
                    <a:pt x="242" y="497"/>
                  </a:cubicBezTo>
                  <a:cubicBezTo>
                    <a:pt x="233" y="497"/>
                    <a:pt x="225" y="489"/>
                    <a:pt x="225" y="480"/>
                  </a:cubicBezTo>
                  <a:cubicBezTo>
                    <a:pt x="225" y="462"/>
                    <a:pt x="225" y="462"/>
                    <a:pt x="225" y="462"/>
                  </a:cubicBezTo>
                  <a:cubicBezTo>
                    <a:pt x="225" y="453"/>
                    <a:pt x="233" y="445"/>
                    <a:pt x="242" y="445"/>
                  </a:cubicBezTo>
                  <a:cubicBezTo>
                    <a:pt x="396" y="445"/>
                    <a:pt x="396" y="445"/>
                    <a:pt x="396" y="445"/>
                  </a:cubicBezTo>
                  <a:cubicBezTo>
                    <a:pt x="405" y="445"/>
                    <a:pt x="413" y="453"/>
                    <a:pt x="413" y="462"/>
                  </a:cubicBezTo>
                  <a:lnTo>
                    <a:pt x="413" y="480"/>
                  </a:lnTo>
                  <a:close/>
                  <a:moveTo>
                    <a:pt x="517" y="368"/>
                  </a:moveTo>
                  <a:cubicBezTo>
                    <a:pt x="517" y="377"/>
                    <a:pt x="509" y="385"/>
                    <a:pt x="500" y="385"/>
                  </a:cubicBezTo>
                  <a:cubicBezTo>
                    <a:pt x="470" y="385"/>
                    <a:pt x="470" y="385"/>
                    <a:pt x="470" y="385"/>
                  </a:cubicBezTo>
                  <a:cubicBezTo>
                    <a:pt x="461" y="385"/>
                    <a:pt x="453" y="377"/>
                    <a:pt x="453" y="368"/>
                  </a:cubicBezTo>
                  <a:cubicBezTo>
                    <a:pt x="453" y="278"/>
                    <a:pt x="453" y="278"/>
                    <a:pt x="453" y="278"/>
                  </a:cubicBezTo>
                  <a:cubicBezTo>
                    <a:pt x="453" y="269"/>
                    <a:pt x="461" y="261"/>
                    <a:pt x="470" y="261"/>
                  </a:cubicBezTo>
                  <a:cubicBezTo>
                    <a:pt x="500" y="261"/>
                    <a:pt x="500" y="261"/>
                    <a:pt x="500" y="261"/>
                  </a:cubicBezTo>
                  <a:cubicBezTo>
                    <a:pt x="509" y="261"/>
                    <a:pt x="517" y="269"/>
                    <a:pt x="517" y="278"/>
                  </a:cubicBezTo>
                  <a:lnTo>
                    <a:pt x="517" y="368"/>
                  </a:lnTo>
                  <a:close/>
                </a:path>
              </a:pathLst>
            </a:custGeom>
            <a:solidFill>
              <a:srgbClr val="F162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55" name="直接连接符 54"/>
          <p:cNvCxnSpPr>
            <a:stCxn id="45" idx="2"/>
          </p:cNvCxnSpPr>
          <p:nvPr/>
        </p:nvCxnSpPr>
        <p:spPr>
          <a:xfrm flipH="1">
            <a:off x="5138334" y="4253449"/>
            <a:ext cx="2" cy="1700947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609910" y="4804907"/>
            <a:ext cx="528426" cy="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4609910" y="5298068"/>
            <a:ext cx="528426" cy="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4609910" y="5809454"/>
            <a:ext cx="528426" cy="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8" descr="https://encrypted-tbn0.gstatic.com/images?q=tbn:ANd9GcTbGVBIsps26OZeaHhOckCmH44J-RQx7YZJchAaM8Qvxgip0EeI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069" r="-2597" b="25202"/>
          <a:stretch/>
        </p:blipFill>
        <p:spPr bwMode="auto">
          <a:xfrm>
            <a:off x="2215392" y="3221726"/>
            <a:ext cx="754769" cy="29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8" descr="https://encrypted-tbn0.gstatic.com/images?q=tbn:ANd9GcTbGVBIsps26OZeaHhOckCmH44J-RQx7YZJchAaM8Qvxgip0EeI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069" r="-2597" b="25202"/>
          <a:stretch/>
        </p:blipFill>
        <p:spPr bwMode="auto">
          <a:xfrm>
            <a:off x="4760950" y="3221726"/>
            <a:ext cx="754769" cy="29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直接连接符 60"/>
          <p:cNvCxnSpPr>
            <a:endCxn id="25" idx="0"/>
          </p:cNvCxnSpPr>
          <p:nvPr/>
        </p:nvCxnSpPr>
        <p:spPr>
          <a:xfrm>
            <a:off x="5138334" y="2716168"/>
            <a:ext cx="0" cy="413361"/>
          </a:xfrm>
          <a:prstGeom prst="line">
            <a:avLst/>
          </a:prstGeom>
          <a:ln w="47625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26" idx="0"/>
          </p:cNvCxnSpPr>
          <p:nvPr/>
        </p:nvCxnSpPr>
        <p:spPr>
          <a:xfrm>
            <a:off x="2592778" y="2717227"/>
            <a:ext cx="981" cy="406944"/>
          </a:xfrm>
          <a:prstGeom prst="line">
            <a:avLst/>
          </a:prstGeom>
          <a:ln w="47625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26" idx="2"/>
            <a:endCxn id="28" idx="0"/>
          </p:cNvCxnSpPr>
          <p:nvPr/>
        </p:nvCxnSpPr>
        <p:spPr>
          <a:xfrm flipH="1">
            <a:off x="2592779" y="3586807"/>
            <a:ext cx="980" cy="437406"/>
          </a:xfrm>
          <a:prstGeom prst="line">
            <a:avLst/>
          </a:prstGeom>
          <a:ln w="47625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25" idx="2"/>
            <a:endCxn id="45" idx="0"/>
          </p:cNvCxnSpPr>
          <p:nvPr/>
        </p:nvCxnSpPr>
        <p:spPr>
          <a:xfrm>
            <a:off x="5138334" y="3592165"/>
            <a:ext cx="2" cy="432048"/>
          </a:xfrm>
          <a:prstGeom prst="line">
            <a:avLst/>
          </a:prstGeom>
          <a:ln w="47625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469523" y="4631484"/>
            <a:ext cx="11256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智能插座</a:t>
            </a:r>
            <a:r>
              <a:rPr lang="en-US" altLang="zh-CN" sz="1600" b="1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6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" name="矩形 65"/>
          <p:cNvSpPr/>
          <p:nvPr/>
        </p:nvSpPr>
        <p:spPr>
          <a:xfrm rot="5400000">
            <a:off x="1721862" y="6052321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b="1" dirty="0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 rot="5400000">
            <a:off x="4197900" y="6072628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b="1" dirty="0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2592776" y="2029965"/>
            <a:ext cx="981" cy="406944"/>
          </a:xfrm>
          <a:prstGeom prst="line">
            <a:avLst/>
          </a:prstGeom>
          <a:ln w="47625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1928577" y="908720"/>
            <a:ext cx="1282766" cy="1029007"/>
            <a:chOff x="1979712" y="1057439"/>
            <a:chExt cx="1282766" cy="1029007"/>
          </a:xfrm>
        </p:grpSpPr>
        <p:sp>
          <p:nvSpPr>
            <p:cNvPr id="70" name="矩形 69"/>
            <p:cNvSpPr/>
            <p:nvPr/>
          </p:nvSpPr>
          <p:spPr>
            <a:xfrm>
              <a:off x="1979712" y="1057439"/>
              <a:ext cx="1282766" cy="1029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1" name="图片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6553" y="1158503"/>
              <a:ext cx="1049084" cy="849996"/>
            </a:xfrm>
            <a:prstGeom prst="rect">
              <a:avLst/>
            </a:prstGeom>
          </p:spPr>
        </p:pic>
      </p:grpSp>
      <p:sp>
        <p:nvSpPr>
          <p:cNvPr id="72" name="矩形 71"/>
          <p:cNvSpPr/>
          <p:nvPr/>
        </p:nvSpPr>
        <p:spPr>
          <a:xfrm>
            <a:off x="1488620" y="202414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云服务器</a:t>
            </a:r>
          </a:p>
        </p:txBody>
      </p:sp>
      <p:cxnSp>
        <p:nvCxnSpPr>
          <p:cNvPr id="73" name="直接连接符 72"/>
          <p:cNvCxnSpPr/>
          <p:nvPr/>
        </p:nvCxnSpPr>
        <p:spPr>
          <a:xfrm flipH="1">
            <a:off x="3277835" y="1422630"/>
            <a:ext cx="1042427" cy="1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5942131" y="909770"/>
            <a:ext cx="2377840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用电设备管理</a:t>
            </a:r>
            <a:endParaRPr lang="en-US" altLang="zh-CN" sz="14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用电信息实时监测</a:t>
            </a:r>
            <a:endParaRPr lang="en-US" altLang="zh-CN" sz="14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远程控制</a:t>
            </a:r>
            <a:endParaRPr lang="en-US" altLang="zh-CN" sz="14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957959" y="1991205"/>
            <a:ext cx="18389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智能家居控制平台</a:t>
            </a:r>
            <a:endParaRPr lang="zh-CN" altLang="en-US" sz="16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6" name="Picture 9" descr="http://www.touchscreen-me.com/images/products/overlay/overlay_inst1_pq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24" y="1027127"/>
            <a:ext cx="1283909" cy="86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矩形 76"/>
          <p:cNvSpPr/>
          <p:nvPr/>
        </p:nvSpPr>
        <p:spPr>
          <a:xfrm>
            <a:off x="3529976" y="3200913"/>
            <a:ext cx="11160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智能网关</a:t>
            </a:r>
            <a:r>
              <a:rPr lang="en-US" altLang="zh-CN" sz="1600" b="1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6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8" name="矩形 77"/>
          <p:cNvSpPr/>
          <p:nvPr/>
        </p:nvSpPr>
        <p:spPr>
          <a:xfrm rot="5400000">
            <a:off x="6615406" y="6083405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b="1" dirty="0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983380" y="3200913"/>
            <a:ext cx="11160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智能网关</a:t>
            </a:r>
            <a:r>
              <a:rPr lang="en-US" altLang="zh-CN" sz="1600" b="1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6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5280718" y="2001876"/>
            <a:ext cx="981" cy="406944"/>
          </a:xfrm>
          <a:prstGeom prst="line">
            <a:avLst/>
          </a:prstGeom>
          <a:ln w="47625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72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三、能源数据采集与智能化优化管理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- </a:t>
            </a:r>
            <a:r>
              <a:rPr lang="zh-CN" altLang="en-US" smtClean="0"/>
              <a:t>浙江大学</a:t>
            </a:r>
            <a:r>
              <a:rPr lang="en-US" altLang="zh-CN" smtClean="0"/>
              <a:t>·</a:t>
            </a:r>
            <a:r>
              <a:rPr lang="zh-CN" altLang="en-US" smtClean="0"/>
              <a:t>智能电网运行与优化实验室 </a:t>
            </a:r>
            <a:r>
              <a:rPr lang="en-US" altLang="zh-CN" smtClean="0"/>
              <a:t>-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53566-7491-42A8-BD94-BD67B6312B65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249450" y="901282"/>
            <a:ext cx="8832638" cy="2169825"/>
            <a:chOff x="2712720" y="844701"/>
            <a:chExt cx="6095580" cy="2169825"/>
          </a:xfrm>
        </p:grpSpPr>
        <p:sp>
          <p:nvSpPr>
            <p:cNvPr id="7" name="文本框 6"/>
            <p:cNvSpPr txBox="1"/>
            <p:nvPr/>
          </p:nvSpPr>
          <p:spPr>
            <a:xfrm>
              <a:off x="2712720" y="912258"/>
              <a:ext cx="184731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805086" y="844701"/>
              <a:ext cx="6003214" cy="21698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、使用企业级云服务器</a:t>
              </a: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		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→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维护方便，性能稳定。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Client/Server 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</a:t>
              </a: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		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→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有效降低通讯开销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MySQL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</a:t>
              </a: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		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→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可存储大量数据，支持数据快速更新和查询。</a:t>
              </a:r>
            </a:p>
            <a:p>
              <a:pPr>
                <a:lnSpc>
                  <a:spcPct val="150000"/>
                </a:lnSpc>
              </a:pPr>
              <a:endPara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9" y="2413897"/>
            <a:ext cx="4273804" cy="2858219"/>
          </a:xfrm>
          <a:prstGeom prst="rect">
            <a:avLst/>
          </a:prstGeom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2413897"/>
            <a:ext cx="4176464" cy="3595929"/>
          </a:xfrm>
          <a:prstGeom prst="rect">
            <a:avLst/>
          </a:prstGeom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51" y="2767972"/>
            <a:ext cx="4211547" cy="2871276"/>
          </a:xfrm>
          <a:prstGeom prst="rect">
            <a:avLst/>
          </a:prstGeom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1469072" y="5701149"/>
            <a:ext cx="1632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服务器登录界面</a:t>
            </a:r>
            <a:endParaRPr lang="zh-CN" altLang="en-US" sz="16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5844144" y="6042774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用电查询界面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17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三、能源数据采集与智能化优化管理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- </a:t>
            </a:r>
            <a:r>
              <a:rPr lang="zh-CN" altLang="en-US" smtClean="0"/>
              <a:t>浙江大学</a:t>
            </a:r>
            <a:r>
              <a:rPr lang="en-US" altLang="zh-CN" smtClean="0"/>
              <a:t>·</a:t>
            </a:r>
            <a:r>
              <a:rPr lang="zh-CN" altLang="en-US" smtClean="0"/>
              <a:t>智能电网运行与优化实验室 </a:t>
            </a:r>
            <a:r>
              <a:rPr lang="en-US" altLang="zh-CN" smtClean="0"/>
              <a:t>-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53566-7491-42A8-BD94-BD67B6312B65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5506" y="764704"/>
            <a:ext cx="39605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实地测试：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 rotWithShape="1">
          <a:blip r:embed="rId2"/>
          <a:srcRect t="20823"/>
          <a:stretch/>
        </p:blipFill>
        <p:spPr>
          <a:xfrm>
            <a:off x="4788023" y="799995"/>
            <a:ext cx="4219593" cy="35201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/>
          <p:nvPr/>
        </p:nvPicPr>
        <p:blipFill rotWithShape="1">
          <a:blip r:embed="rId3"/>
          <a:srcRect t="20458" b="12400"/>
          <a:stretch/>
        </p:blipFill>
        <p:spPr>
          <a:xfrm>
            <a:off x="218690" y="4435077"/>
            <a:ext cx="6731302" cy="19462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218690" y="1459448"/>
            <a:ext cx="4478914" cy="28607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8100392" y="5301208"/>
            <a:ext cx="906090" cy="9606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167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332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498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664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dirty="0" smtClean="0">
                <a:solidFill>
                  <a:schemeClr val="tx2"/>
                </a:solidFill>
              </a:rPr>
              <a:t>现场展示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69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105" y="76200"/>
            <a:ext cx="7719263" cy="503238"/>
          </a:xfrm>
        </p:spPr>
        <p:txBody>
          <a:bodyPr/>
          <a:lstStyle/>
          <a:p>
            <a:r>
              <a:rPr lang="zh-CN" altLang="en-US" dirty="0"/>
              <a:t>三、能源数据采集与智能化优化</a:t>
            </a:r>
            <a:r>
              <a:rPr lang="zh-CN" altLang="en-US" dirty="0" smtClean="0"/>
              <a:t>管理（工业）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- </a:t>
            </a:r>
            <a:r>
              <a:rPr lang="zh-CN" altLang="en-US" smtClean="0"/>
              <a:t>浙江大学</a:t>
            </a:r>
            <a:r>
              <a:rPr lang="en-US" altLang="zh-CN" smtClean="0"/>
              <a:t>·</a:t>
            </a:r>
            <a:r>
              <a:rPr lang="zh-CN" altLang="en-US" smtClean="0"/>
              <a:t>智能电网运行与优化实验室 </a:t>
            </a:r>
            <a:r>
              <a:rPr lang="en-US" altLang="zh-CN" smtClean="0"/>
              <a:t>-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53566-7491-42A8-BD94-BD67B6312B65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B220A4EE-4FA4-4D19-9973-9107294BF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80" y="3992991"/>
            <a:ext cx="4095291" cy="2303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BDF3460-8DF8-4241-80C9-C72983288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80" y="1300460"/>
            <a:ext cx="4056495" cy="22985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91791ACE-1419-47C4-ABB5-4DA51A5E6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637" y="1268761"/>
            <a:ext cx="1922503" cy="34177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3261AF7C-291C-4844-AC60-94735C121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7969" y="1268760"/>
            <a:ext cx="1922503" cy="34177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35" b="89984" l="3210" r="899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301" y="4343261"/>
            <a:ext cx="3323872" cy="2492904"/>
          </a:xfrm>
          <a:prstGeom prst="rect">
            <a:avLst/>
          </a:prstGeom>
        </p:spPr>
      </p:pic>
      <p:sp>
        <p:nvSpPr>
          <p:cNvPr id="11" name="矩形: 圆角 1">
            <a:extLst>
              <a:ext uri="{FF2B5EF4-FFF2-40B4-BE49-F238E27FC236}">
                <a16:creationId xmlns="" xmlns:a16="http://schemas.microsoft.com/office/drawing/2014/main" id="{E5E9EB7C-AD97-4D35-9CCF-6D0F1C6EBE57}"/>
              </a:ext>
            </a:extLst>
          </p:cNvPr>
          <p:cNvSpPr/>
          <p:nvPr/>
        </p:nvSpPr>
        <p:spPr>
          <a:xfrm>
            <a:off x="165105" y="744301"/>
            <a:ext cx="1454568" cy="524459"/>
          </a:xfrm>
          <a:prstGeom prst="roundRect">
            <a:avLst>
              <a:gd name="adj" fmla="val 469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 smtClean="0">
                <a:solidFill>
                  <a:srgbClr val="0AB6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</a:t>
            </a:r>
            <a:endParaRPr lang="zh-CN" altLang="en-US" sz="2400" dirty="0">
              <a:solidFill>
                <a:srgbClr val="0AB6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">
            <a:extLst>
              <a:ext uri="{FF2B5EF4-FFF2-40B4-BE49-F238E27FC236}">
                <a16:creationId xmlns="" xmlns:a16="http://schemas.microsoft.com/office/drawing/2014/main" id="{E5E9EB7C-AD97-4D35-9CCF-6D0F1C6EBE57}"/>
              </a:ext>
            </a:extLst>
          </p:cNvPr>
          <p:cNvSpPr/>
          <p:nvPr/>
        </p:nvSpPr>
        <p:spPr>
          <a:xfrm>
            <a:off x="4572002" y="729384"/>
            <a:ext cx="1454568" cy="524459"/>
          </a:xfrm>
          <a:prstGeom prst="roundRect">
            <a:avLst>
              <a:gd name="adj" fmla="val 469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 smtClean="0">
                <a:solidFill>
                  <a:srgbClr val="0AB6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sz="2400" dirty="0" smtClean="0">
                <a:solidFill>
                  <a:srgbClr val="0AB6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2400" dirty="0">
              <a:solidFill>
                <a:srgbClr val="0AB6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">
            <a:extLst>
              <a:ext uri="{FF2B5EF4-FFF2-40B4-BE49-F238E27FC236}">
                <a16:creationId xmlns="" xmlns:a16="http://schemas.microsoft.com/office/drawing/2014/main" id="{E5E9EB7C-AD97-4D35-9CCF-6D0F1C6EBE57}"/>
              </a:ext>
            </a:extLst>
          </p:cNvPr>
          <p:cNvSpPr/>
          <p:nvPr/>
        </p:nvSpPr>
        <p:spPr>
          <a:xfrm>
            <a:off x="4689374" y="5040438"/>
            <a:ext cx="1454568" cy="524459"/>
          </a:xfrm>
          <a:prstGeom prst="roundRect">
            <a:avLst>
              <a:gd name="adj" fmla="val 469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 smtClean="0">
                <a:solidFill>
                  <a:srgbClr val="0AB6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硬件开发</a:t>
            </a:r>
            <a:endParaRPr lang="zh-CN" altLang="en-US" sz="2400" dirty="0">
              <a:solidFill>
                <a:srgbClr val="0AB6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828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105" y="76200"/>
            <a:ext cx="7719263" cy="503238"/>
          </a:xfrm>
        </p:spPr>
        <p:txBody>
          <a:bodyPr/>
          <a:lstStyle/>
          <a:p>
            <a:r>
              <a:rPr lang="zh-CN" altLang="en-US" dirty="0"/>
              <a:t>三、能源数据采集与智能化优化</a:t>
            </a:r>
            <a:r>
              <a:rPr lang="zh-CN" altLang="en-US" dirty="0" smtClean="0"/>
              <a:t>管理（工业）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- </a:t>
            </a:r>
            <a:r>
              <a:rPr lang="zh-CN" altLang="en-US" smtClean="0"/>
              <a:t>浙江大学</a:t>
            </a:r>
            <a:r>
              <a:rPr lang="en-US" altLang="zh-CN" smtClean="0"/>
              <a:t>·</a:t>
            </a:r>
            <a:r>
              <a:rPr lang="zh-CN" altLang="en-US" smtClean="0"/>
              <a:t>智能电网运行与优化实验室 </a:t>
            </a:r>
            <a:r>
              <a:rPr lang="en-US" altLang="zh-CN" smtClean="0"/>
              <a:t>-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53566-7491-42A8-BD94-BD67B6312B65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11" name="矩形: 圆角 1">
            <a:extLst>
              <a:ext uri="{FF2B5EF4-FFF2-40B4-BE49-F238E27FC236}">
                <a16:creationId xmlns="" xmlns:a16="http://schemas.microsoft.com/office/drawing/2014/main" id="{E5E9EB7C-AD97-4D35-9CCF-6D0F1C6EBE57}"/>
              </a:ext>
            </a:extLst>
          </p:cNvPr>
          <p:cNvSpPr/>
          <p:nvPr/>
        </p:nvSpPr>
        <p:spPr>
          <a:xfrm>
            <a:off x="165104" y="744301"/>
            <a:ext cx="5703040" cy="524459"/>
          </a:xfrm>
          <a:prstGeom prst="roundRect">
            <a:avLst>
              <a:gd name="adj" fmla="val 469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>
                <a:solidFill>
                  <a:srgbClr val="0AB6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自动生成分析报告、</a:t>
            </a:r>
            <a:r>
              <a:rPr lang="zh-CN" altLang="en-US" sz="2400" dirty="0" smtClean="0">
                <a:solidFill>
                  <a:srgbClr val="0AB6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进行用能业务</a:t>
            </a:r>
            <a:r>
              <a:rPr lang="zh-CN" altLang="en-US" sz="2400" dirty="0">
                <a:solidFill>
                  <a:srgbClr val="0AB6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l="8423"/>
          <a:stretch/>
        </p:blipFill>
        <p:spPr>
          <a:xfrm>
            <a:off x="78354" y="1380518"/>
            <a:ext cx="3020792" cy="39760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546" y="1397151"/>
            <a:ext cx="6129950" cy="3976065"/>
          </a:xfrm>
          <a:prstGeom prst="rect">
            <a:avLst/>
          </a:prstGeom>
        </p:spPr>
      </p:pic>
      <p:sp>
        <p:nvSpPr>
          <p:cNvPr id="16" name="标题 1"/>
          <p:cNvSpPr txBox="1">
            <a:spLocks/>
          </p:cNvSpPr>
          <p:nvPr/>
        </p:nvSpPr>
        <p:spPr bwMode="auto">
          <a:xfrm>
            <a:off x="8113345" y="5420652"/>
            <a:ext cx="906090" cy="9606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167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332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498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664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dirty="0" smtClean="0">
                <a:solidFill>
                  <a:schemeClr val="tx2"/>
                </a:solidFill>
              </a:rPr>
              <a:t>现场展示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01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内容大纲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948488" y="6492885"/>
            <a:ext cx="2133600" cy="365125"/>
          </a:xfrm>
        </p:spPr>
        <p:txBody>
          <a:bodyPr/>
          <a:lstStyle/>
          <a:p>
            <a:fld id="{8AFA1C35-A8D3-46D4-BE89-A63DB54FA5A8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987824" y="6564892"/>
            <a:ext cx="3168352" cy="221109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- </a:t>
            </a:r>
            <a:r>
              <a:rPr lang="zh-CN" altLang="en-US" dirty="0"/>
              <a:t>浙江大学</a:t>
            </a:r>
            <a:r>
              <a:rPr lang="en-US" altLang="zh-CN" dirty="0"/>
              <a:t>·</a:t>
            </a:r>
            <a:r>
              <a:rPr lang="zh-CN" altLang="en-US" dirty="0"/>
              <a:t>智能电网运行与优化实验室 </a:t>
            </a:r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267744" y="1340768"/>
            <a:ext cx="5833722" cy="67151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数据驱动的多元能源试验床系统简介</a:t>
            </a:r>
          </a:p>
        </p:txBody>
      </p:sp>
      <p:sp>
        <p:nvSpPr>
          <p:cNvPr id="19" name="矩形 18"/>
          <p:cNvSpPr/>
          <p:nvPr/>
        </p:nvSpPr>
        <p:spPr>
          <a:xfrm>
            <a:off x="1188244" y="1340768"/>
            <a:ext cx="863600" cy="6715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一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66260" y="2362209"/>
            <a:ext cx="5832856" cy="66992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光储用多元能源智能优化系统</a:t>
            </a:r>
          </a:p>
        </p:txBody>
      </p:sp>
      <p:sp>
        <p:nvSpPr>
          <p:cNvPr id="28" name="矩形 27"/>
          <p:cNvSpPr/>
          <p:nvPr/>
        </p:nvSpPr>
        <p:spPr>
          <a:xfrm>
            <a:off x="1186257" y="2362209"/>
            <a:ext cx="863600" cy="6699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二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67648" y="3382059"/>
            <a:ext cx="5835352" cy="67151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能源数据采集与智能化优化管理</a:t>
            </a:r>
          </a:p>
        </p:txBody>
      </p:sp>
      <p:sp>
        <p:nvSpPr>
          <p:cNvPr id="30" name="矩形 29"/>
          <p:cNvSpPr/>
          <p:nvPr/>
        </p:nvSpPr>
        <p:spPr>
          <a:xfrm>
            <a:off x="1186255" y="3383644"/>
            <a:ext cx="863600" cy="6715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三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266258" y="4405076"/>
            <a:ext cx="5836436" cy="6699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真实数据驱动的能源物联网系统建模仿真</a:t>
            </a:r>
          </a:p>
        </p:txBody>
      </p:sp>
      <p:sp>
        <p:nvSpPr>
          <p:cNvPr id="32" name="矩形 31"/>
          <p:cNvSpPr/>
          <p:nvPr/>
        </p:nvSpPr>
        <p:spPr>
          <a:xfrm>
            <a:off x="1186255" y="4405077"/>
            <a:ext cx="863600" cy="669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四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8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105" y="76200"/>
            <a:ext cx="7719263" cy="503238"/>
          </a:xfrm>
        </p:spPr>
        <p:txBody>
          <a:bodyPr/>
          <a:lstStyle/>
          <a:p>
            <a:r>
              <a:rPr lang="zh-CN" altLang="en-US" dirty="0"/>
              <a:t>四、真实数据驱动的能源物联网系统建模仿真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- </a:t>
            </a:r>
            <a:r>
              <a:rPr lang="zh-CN" altLang="en-US" smtClean="0"/>
              <a:t>浙江大学</a:t>
            </a:r>
            <a:r>
              <a:rPr lang="en-US" altLang="zh-CN" smtClean="0"/>
              <a:t>·</a:t>
            </a:r>
            <a:r>
              <a:rPr lang="zh-CN" altLang="en-US" smtClean="0"/>
              <a:t>智能电网运行与优化实验室 </a:t>
            </a:r>
            <a:r>
              <a:rPr lang="en-US" altLang="zh-CN" smtClean="0"/>
              <a:t>-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53566-7491-42A8-BD94-BD67B6312B65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graphicFrame>
        <p:nvGraphicFramePr>
          <p:cNvPr id="10" name="图示 1"/>
          <p:cNvGraphicFramePr/>
          <p:nvPr>
            <p:extLst>
              <p:ext uri="{D42A27DB-BD31-4B8C-83A1-F6EECF244321}">
                <p14:modId xmlns:p14="http://schemas.microsoft.com/office/powerpoint/2010/main" val="3715975056"/>
              </p:ext>
            </p:extLst>
          </p:nvPr>
        </p:nvGraphicFramePr>
        <p:xfrm>
          <a:off x="187200" y="1208097"/>
          <a:ext cx="8777288" cy="78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直角上箭头 11"/>
          <p:cNvSpPr/>
          <p:nvPr/>
        </p:nvSpPr>
        <p:spPr>
          <a:xfrm rot="16200000" flipH="1">
            <a:off x="6884380" y="4326459"/>
            <a:ext cx="957704" cy="1199354"/>
          </a:xfrm>
          <a:prstGeom prst="bentUpArrow">
            <a:avLst>
              <a:gd name="adj1" fmla="val 21181"/>
              <a:gd name="adj2" fmla="val 25000"/>
              <a:gd name="adj3" fmla="val 25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22935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右箭头 2"/>
          <p:cNvSpPr/>
          <p:nvPr/>
        </p:nvSpPr>
        <p:spPr>
          <a:xfrm>
            <a:off x="4244455" y="2862531"/>
            <a:ext cx="1802464" cy="504056"/>
          </a:xfrm>
          <a:prstGeom prst="rightArrow">
            <a:avLst>
              <a:gd name="adj1" fmla="val 34883"/>
              <a:gd name="adj2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22935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文本框 4"/>
          <p:cNvSpPr txBox="1"/>
          <p:nvPr/>
        </p:nvSpPr>
        <p:spPr>
          <a:xfrm>
            <a:off x="4358900" y="2693207"/>
            <a:ext cx="1301552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22935"/>
                </a:solidFill>
                <a:latin typeface="Microsoft YaHei" charset="0"/>
                <a:ea typeface="Microsoft YaHei" charset="0"/>
                <a:cs typeface="Microsoft YaHei" charset="0"/>
              </a:rPr>
              <a:t>数字化智能房间</a:t>
            </a:r>
          </a:p>
        </p:txBody>
      </p:sp>
      <p:sp>
        <p:nvSpPr>
          <p:cNvPr id="18" name="文本框 12"/>
          <p:cNvSpPr txBox="1"/>
          <p:nvPr/>
        </p:nvSpPr>
        <p:spPr>
          <a:xfrm>
            <a:off x="4358900" y="3182727"/>
            <a:ext cx="1301552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22935"/>
                </a:solidFill>
                <a:latin typeface="Microsoft YaHei" charset="0"/>
                <a:ea typeface="Microsoft YaHei" charset="0"/>
                <a:cs typeface="Microsoft YaHei" charset="0"/>
              </a:rPr>
              <a:t>发电</a:t>
            </a:r>
            <a:r>
              <a:rPr lang="en-US" altLang="zh-CN" sz="1200" dirty="0">
                <a:solidFill>
                  <a:srgbClr val="222935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zh-CN" altLang="en-US" sz="1200" dirty="0">
                <a:solidFill>
                  <a:srgbClr val="222935"/>
                </a:solidFill>
                <a:latin typeface="Microsoft YaHei" charset="0"/>
                <a:ea typeface="Microsoft YaHei" charset="0"/>
                <a:cs typeface="Microsoft YaHei" charset="0"/>
              </a:rPr>
              <a:t>用电</a:t>
            </a:r>
            <a:endParaRPr lang="en-US" altLang="zh-CN" sz="1200" dirty="0">
              <a:solidFill>
                <a:srgbClr val="222935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1200" dirty="0">
                <a:solidFill>
                  <a:srgbClr val="222935"/>
                </a:solidFill>
                <a:latin typeface="Microsoft YaHei" charset="0"/>
                <a:ea typeface="Microsoft YaHei" charset="0"/>
                <a:cs typeface="Microsoft YaHei" charset="0"/>
              </a:rPr>
              <a:t>可采可控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2635" y="2464241"/>
            <a:ext cx="3862140" cy="2404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8" descr="http://worrydream.com/ClimateChange/Images/03-more-than-smart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463" y="2464242"/>
            <a:ext cx="2831025" cy="141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17"/>
          <p:cNvSpPr txBox="1"/>
          <p:nvPr/>
        </p:nvSpPr>
        <p:spPr>
          <a:xfrm>
            <a:off x="6598162" y="3909417"/>
            <a:ext cx="2006286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22935"/>
                </a:solidFill>
                <a:latin typeface="Microsoft YaHei" charset="0"/>
                <a:ea typeface="Microsoft YaHei" charset="0"/>
                <a:cs typeface="Microsoft YaHei" charset="0"/>
              </a:rPr>
              <a:t>基于数据</a:t>
            </a:r>
          </a:p>
          <a:p>
            <a:pPr algn="ctr"/>
            <a:r>
              <a:rPr lang="zh-CN" altLang="en-US" sz="1200" dirty="0">
                <a:solidFill>
                  <a:srgbClr val="222935"/>
                </a:solidFill>
                <a:latin typeface="Microsoft YaHei" charset="0"/>
                <a:ea typeface="Microsoft YaHei" charset="0"/>
                <a:cs typeface="Microsoft YaHei" charset="0"/>
              </a:rPr>
              <a:t>构建大量用户侧微网模型</a:t>
            </a:r>
          </a:p>
        </p:txBody>
      </p:sp>
      <p:grpSp>
        <p:nvGrpSpPr>
          <p:cNvPr id="22" name="Group 4"/>
          <p:cNvGrpSpPr/>
          <p:nvPr/>
        </p:nvGrpSpPr>
        <p:grpSpPr>
          <a:xfrm>
            <a:off x="4206593" y="4057738"/>
            <a:ext cx="2305980" cy="2305980"/>
            <a:chOff x="5730592" y="4057733"/>
            <a:chExt cx="2305981" cy="2305981"/>
          </a:xfrm>
        </p:grpSpPr>
        <p:grpSp>
          <p:nvGrpSpPr>
            <p:cNvPr id="23" name="Group 2"/>
            <p:cNvGrpSpPr/>
            <p:nvPr/>
          </p:nvGrpSpPr>
          <p:grpSpPr>
            <a:xfrm>
              <a:off x="5730592" y="4057733"/>
              <a:ext cx="2305981" cy="2305981"/>
              <a:chOff x="5490945" y="4397699"/>
              <a:chExt cx="1993986" cy="1993986"/>
            </a:xfrm>
          </p:grpSpPr>
          <p:sp>
            <p:nvSpPr>
              <p:cNvPr id="25" name="Freeform 26"/>
              <p:cNvSpPr/>
              <p:nvPr/>
            </p:nvSpPr>
            <p:spPr>
              <a:xfrm>
                <a:off x="5490945" y="4397699"/>
                <a:ext cx="1993986" cy="1993986"/>
              </a:xfrm>
              <a:custGeom>
                <a:avLst/>
                <a:gdLst>
                  <a:gd name="connsiteX0" fmla="*/ 0 w 2196964"/>
                  <a:gd name="connsiteY0" fmla="*/ 1098482 h 2196964"/>
                  <a:gd name="connsiteX1" fmla="*/ 1098482 w 2196964"/>
                  <a:gd name="connsiteY1" fmla="*/ 0 h 2196964"/>
                  <a:gd name="connsiteX2" fmla="*/ 2196964 w 2196964"/>
                  <a:gd name="connsiteY2" fmla="*/ 1098482 h 2196964"/>
                  <a:gd name="connsiteX3" fmla="*/ 1098482 w 2196964"/>
                  <a:gd name="connsiteY3" fmla="*/ 2196964 h 2196964"/>
                  <a:gd name="connsiteX4" fmla="*/ 0 w 2196964"/>
                  <a:gd name="connsiteY4" fmla="*/ 1098482 h 2196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6964" h="2196964">
                    <a:moveTo>
                      <a:pt x="0" y="1098482"/>
                    </a:moveTo>
                    <a:cubicBezTo>
                      <a:pt x="0" y="491807"/>
                      <a:pt x="491807" y="0"/>
                      <a:pt x="1098482" y="0"/>
                    </a:cubicBezTo>
                    <a:cubicBezTo>
                      <a:pt x="1705157" y="0"/>
                      <a:pt x="2196964" y="491807"/>
                      <a:pt x="2196964" y="1098482"/>
                    </a:cubicBezTo>
                    <a:cubicBezTo>
                      <a:pt x="2196964" y="1705157"/>
                      <a:pt x="1705157" y="2196964"/>
                      <a:pt x="1098482" y="2196964"/>
                    </a:cubicBezTo>
                    <a:cubicBezTo>
                      <a:pt x="491807" y="2196964"/>
                      <a:pt x="0" y="1705157"/>
                      <a:pt x="0" y="1098482"/>
                    </a:cubicBezTo>
                    <a:close/>
                  </a:path>
                </a:pathLst>
              </a:custGeom>
              <a:solidFill>
                <a:srgbClr val="222935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36979" tIns="336979" rIns="336979" bIns="336979" numCol="1" spcCol="1270" anchor="ctr" anchorCtr="0">
                <a:noAutofit/>
              </a:bodyPr>
              <a:lstStyle/>
              <a:p>
                <a:pPr algn="ctr" defTabSz="1066720">
                  <a:lnSpc>
                    <a:spcPct val="90000"/>
                  </a:lnSpc>
                  <a:spcAft>
                    <a:spcPct val="35000"/>
                  </a:spcAft>
                </a:pPr>
                <a:endParaRPr lang="zh-CN" altLang="en-US" sz="1400" dirty="0">
                  <a:solidFill>
                    <a:srgbClr val="222935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6" name="Freeform 27"/>
              <p:cNvSpPr/>
              <p:nvPr/>
            </p:nvSpPr>
            <p:spPr>
              <a:xfrm>
                <a:off x="5698776" y="4605530"/>
                <a:ext cx="1578324" cy="1578324"/>
              </a:xfrm>
              <a:custGeom>
                <a:avLst/>
                <a:gdLst>
                  <a:gd name="connsiteX0" fmla="*/ 0 w 2196964"/>
                  <a:gd name="connsiteY0" fmla="*/ 1098482 h 2196964"/>
                  <a:gd name="connsiteX1" fmla="*/ 1098482 w 2196964"/>
                  <a:gd name="connsiteY1" fmla="*/ 0 h 2196964"/>
                  <a:gd name="connsiteX2" fmla="*/ 2196964 w 2196964"/>
                  <a:gd name="connsiteY2" fmla="*/ 1098482 h 2196964"/>
                  <a:gd name="connsiteX3" fmla="*/ 1098482 w 2196964"/>
                  <a:gd name="connsiteY3" fmla="*/ 2196964 h 2196964"/>
                  <a:gd name="connsiteX4" fmla="*/ 0 w 2196964"/>
                  <a:gd name="connsiteY4" fmla="*/ 1098482 h 2196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6964" h="2196964">
                    <a:moveTo>
                      <a:pt x="0" y="1098482"/>
                    </a:moveTo>
                    <a:cubicBezTo>
                      <a:pt x="0" y="491807"/>
                      <a:pt x="491807" y="0"/>
                      <a:pt x="1098482" y="0"/>
                    </a:cubicBezTo>
                    <a:cubicBezTo>
                      <a:pt x="1705157" y="0"/>
                      <a:pt x="2196964" y="491807"/>
                      <a:pt x="2196964" y="1098482"/>
                    </a:cubicBezTo>
                    <a:cubicBezTo>
                      <a:pt x="2196964" y="1705157"/>
                      <a:pt x="1705157" y="2196964"/>
                      <a:pt x="1098482" y="2196964"/>
                    </a:cubicBezTo>
                    <a:cubicBezTo>
                      <a:pt x="491807" y="2196964"/>
                      <a:pt x="0" y="1705157"/>
                      <a:pt x="0" y="1098482"/>
                    </a:cubicBezTo>
                    <a:close/>
                  </a:path>
                </a:pathLst>
              </a:custGeom>
              <a:solidFill>
                <a:srgbClr val="222935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36979" tIns="336979" rIns="336979" bIns="336979" numCol="1" spcCol="1270" anchor="ctr" anchorCtr="0">
                <a:noAutofit/>
              </a:bodyPr>
              <a:lstStyle/>
              <a:p>
                <a:pPr algn="ctr" defTabSz="1066720">
                  <a:lnSpc>
                    <a:spcPct val="90000"/>
                  </a:lnSpc>
                  <a:spcAft>
                    <a:spcPct val="35000"/>
                  </a:spcAft>
                </a:pPr>
                <a:endParaRPr lang="zh-CN" altLang="en-US" sz="1400" dirty="0">
                  <a:solidFill>
                    <a:srgbClr val="222935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27" name="Freeform 28"/>
              <p:cNvSpPr/>
              <p:nvPr/>
            </p:nvSpPr>
            <p:spPr>
              <a:xfrm>
                <a:off x="5893830" y="4783995"/>
                <a:ext cx="1221394" cy="1221394"/>
              </a:xfrm>
              <a:custGeom>
                <a:avLst/>
                <a:gdLst>
                  <a:gd name="connsiteX0" fmla="*/ 0 w 2196964"/>
                  <a:gd name="connsiteY0" fmla="*/ 1098482 h 2196964"/>
                  <a:gd name="connsiteX1" fmla="*/ 1098482 w 2196964"/>
                  <a:gd name="connsiteY1" fmla="*/ 0 h 2196964"/>
                  <a:gd name="connsiteX2" fmla="*/ 2196964 w 2196964"/>
                  <a:gd name="connsiteY2" fmla="*/ 1098482 h 2196964"/>
                  <a:gd name="connsiteX3" fmla="*/ 1098482 w 2196964"/>
                  <a:gd name="connsiteY3" fmla="*/ 2196964 h 2196964"/>
                  <a:gd name="connsiteX4" fmla="*/ 0 w 2196964"/>
                  <a:gd name="connsiteY4" fmla="*/ 1098482 h 2196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6964" h="2196964">
                    <a:moveTo>
                      <a:pt x="0" y="1098482"/>
                    </a:moveTo>
                    <a:cubicBezTo>
                      <a:pt x="0" y="491807"/>
                      <a:pt x="491807" y="0"/>
                      <a:pt x="1098482" y="0"/>
                    </a:cubicBezTo>
                    <a:cubicBezTo>
                      <a:pt x="1705157" y="0"/>
                      <a:pt x="2196964" y="491807"/>
                      <a:pt x="2196964" y="1098482"/>
                    </a:cubicBezTo>
                    <a:cubicBezTo>
                      <a:pt x="2196964" y="1705157"/>
                      <a:pt x="1705157" y="2196964"/>
                      <a:pt x="1098482" y="2196964"/>
                    </a:cubicBezTo>
                    <a:cubicBezTo>
                      <a:pt x="491807" y="2196964"/>
                      <a:pt x="0" y="1705157"/>
                      <a:pt x="0" y="1098482"/>
                    </a:cubicBezTo>
                    <a:close/>
                  </a:path>
                </a:pathLst>
              </a:custGeom>
              <a:solidFill>
                <a:srgbClr val="222935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36979" tIns="336979" rIns="336979" bIns="336979" numCol="1" spcCol="1270" anchor="ctr" anchorCtr="0">
                <a:noAutofit/>
              </a:bodyPr>
              <a:lstStyle/>
              <a:p>
                <a:pPr algn="ctr" defTabSz="1066720">
                  <a:lnSpc>
                    <a:spcPct val="90000"/>
                  </a:lnSpc>
                  <a:spcAft>
                    <a:spcPct val="35000"/>
                  </a:spcAft>
                </a:pPr>
                <a:endParaRPr lang="zh-CN" altLang="en-US" sz="1400" dirty="0">
                  <a:solidFill>
                    <a:srgbClr val="222935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24" name="Rectangle 1"/>
            <p:cNvSpPr/>
            <p:nvPr/>
          </p:nvSpPr>
          <p:spPr>
            <a:xfrm>
              <a:off x="5906266" y="5027622"/>
              <a:ext cx="19800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1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基于真实</a:t>
              </a:r>
              <a:r>
                <a:rPr lang="zh-CN" altLang="en-US" sz="14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数据的大规模</a:t>
              </a:r>
            </a:p>
            <a:p>
              <a:pPr lvl="0" algn="ctr"/>
              <a:r>
                <a:rPr lang="zh-CN" altLang="en-US" sz="14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用户侧试验平台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10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105" y="76200"/>
            <a:ext cx="7719263" cy="503238"/>
          </a:xfrm>
        </p:spPr>
        <p:txBody>
          <a:bodyPr/>
          <a:lstStyle/>
          <a:p>
            <a:r>
              <a:rPr lang="zh-CN" altLang="en-US" dirty="0"/>
              <a:t>四、真实数据驱动的能源物联网系统建模仿真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- </a:t>
            </a:r>
            <a:r>
              <a:rPr lang="zh-CN" altLang="en-US" smtClean="0"/>
              <a:t>浙江大学</a:t>
            </a:r>
            <a:r>
              <a:rPr lang="en-US" altLang="zh-CN" smtClean="0"/>
              <a:t>·</a:t>
            </a:r>
            <a:r>
              <a:rPr lang="zh-CN" altLang="en-US" smtClean="0"/>
              <a:t>智能电网运行与优化实验室 </a:t>
            </a:r>
            <a:r>
              <a:rPr lang="en-US" altLang="zh-CN" smtClean="0"/>
              <a:t>-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53566-7491-42A8-BD94-BD67B6312B65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041EA075-1E7A-4274-AEA5-1FB719EE5DC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85" y="1226639"/>
            <a:ext cx="2610145" cy="126385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B8A43B00-E1BA-4BB1-B43D-F80A17013650}"/>
              </a:ext>
            </a:extLst>
          </p:cNvPr>
          <p:cNvSpPr txBox="1"/>
          <p:nvPr/>
        </p:nvSpPr>
        <p:spPr>
          <a:xfrm>
            <a:off x="899592" y="2787564"/>
            <a:ext cx="1600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电力数据分析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071B0FDA-515D-409A-B766-68482951712C}"/>
              </a:ext>
            </a:extLst>
          </p:cNvPr>
          <p:cNvSpPr txBox="1"/>
          <p:nvPr/>
        </p:nvSpPr>
        <p:spPr>
          <a:xfrm>
            <a:off x="3517850" y="2736773"/>
            <a:ext cx="213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智能网络管理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6901D068-478C-4329-BE3B-43E15BF444A2}"/>
              </a:ext>
            </a:extLst>
          </p:cNvPr>
          <p:cNvSpPr txBox="1"/>
          <p:nvPr/>
        </p:nvSpPr>
        <p:spPr>
          <a:xfrm>
            <a:off x="6836381" y="2736773"/>
            <a:ext cx="1291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智能平台控制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1FC46FF2-6E32-43EB-9395-A7ED9435141F}"/>
              </a:ext>
            </a:extLst>
          </p:cNvPr>
          <p:cNvSpPr txBox="1"/>
          <p:nvPr/>
        </p:nvSpPr>
        <p:spPr>
          <a:xfrm>
            <a:off x="1976752" y="5518973"/>
            <a:ext cx="157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系统控制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2C201B0A-32D4-4E7A-84E0-F628C51698E5}"/>
              </a:ext>
            </a:extLst>
          </p:cNvPr>
          <p:cNvSpPr txBox="1"/>
          <p:nvPr/>
        </p:nvSpPr>
        <p:spPr>
          <a:xfrm>
            <a:off x="5505159" y="5513747"/>
            <a:ext cx="127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仿真模拟运行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7F1C004C-D185-4A71-A0E7-FD9081DA3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16" y="1229049"/>
            <a:ext cx="2611016" cy="126386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9E49D663-207F-4207-91A5-F3032BD5B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1227907"/>
            <a:ext cx="2610145" cy="126018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3D6B7A7E-AE85-4C5C-B4F0-D7E17331C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808" y="3878113"/>
            <a:ext cx="2610144" cy="126416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3863F1E-E535-4762-9E42-02FBD79AC4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2040" y="3878113"/>
            <a:ext cx="2610144" cy="126654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6" name="标题 1"/>
          <p:cNvSpPr txBox="1">
            <a:spLocks/>
          </p:cNvSpPr>
          <p:nvPr/>
        </p:nvSpPr>
        <p:spPr bwMode="auto">
          <a:xfrm>
            <a:off x="8113345" y="5420652"/>
            <a:ext cx="906090" cy="9606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167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332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498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664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dirty="0" smtClean="0">
                <a:solidFill>
                  <a:schemeClr val="tx2"/>
                </a:solidFill>
              </a:rPr>
              <a:t>现场展示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7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105" y="76200"/>
            <a:ext cx="7719263" cy="503238"/>
          </a:xfrm>
        </p:spPr>
        <p:txBody>
          <a:bodyPr/>
          <a:lstStyle/>
          <a:p>
            <a:r>
              <a:rPr lang="zh-CN" altLang="en-US" dirty="0"/>
              <a:t>四、真实数据驱动的能源物联网系统建模仿真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- </a:t>
            </a:r>
            <a:r>
              <a:rPr lang="zh-CN" altLang="en-US" smtClean="0"/>
              <a:t>浙江大学</a:t>
            </a:r>
            <a:r>
              <a:rPr lang="en-US" altLang="zh-CN" smtClean="0"/>
              <a:t>·</a:t>
            </a:r>
            <a:r>
              <a:rPr lang="zh-CN" altLang="en-US" smtClean="0"/>
              <a:t>智能电网运行与优化实验室 </a:t>
            </a:r>
            <a:r>
              <a:rPr lang="en-US" altLang="zh-CN" smtClean="0"/>
              <a:t>-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53566-7491-42A8-BD94-BD67B6312B65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6" name="矩形: 圆角 1">
            <a:extLst>
              <a:ext uri="{FF2B5EF4-FFF2-40B4-BE49-F238E27FC236}">
                <a16:creationId xmlns="" xmlns:a16="http://schemas.microsoft.com/office/drawing/2014/main" id="{E5E9EB7C-AD97-4D35-9CCF-6D0F1C6EBE57}"/>
              </a:ext>
            </a:extLst>
          </p:cNvPr>
          <p:cNvSpPr/>
          <p:nvPr/>
        </p:nvSpPr>
        <p:spPr>
          <a:xfrm>
            <a:off x="382641" y="4581128"/>
            <a:ext cx="8581847" cy="1791216"/>
          </a:xfrm>
          <a:prstGeom prst="roundRect">
            <a:avLst>
              <a:gd name="adj" fmla="val 469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30" indent="-28573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模拟平台无缝对接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，可实现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电力市场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策略的灵活调整；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0" indent="-28573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通过仿真验证，不断优化电力市场策略；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0" indent="-28573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通过多种工具平台的配合使用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，充分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满足研究与实践的目的。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A5344334-2A2B-469E-A20F-727E8E231CC5}"/>
              </a:ext>
            </a:extLst>
          </p:cNvPr>
          <p:cNvGrpSpPr/>
          <p:nvPr/>
        </p:nvGrpSpPr>
        <p:grpSpPr>
          <a:xfrm>
            <a:off x="291413" y="1186425"/>
            <a:ext cx="3348643" cy="2969217"/>
            <a:chOff x="614693" y="-35821"/>
            <a:chExt cx="7415932" cy="6611778"/>
          </a:xfrm>
        </p:grpSpPr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C5A34A2C-E5E2-4FFC-8C2F-43955B1AE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693" y="-35820"/>
              <a:ext cx="5762625" cy="6611777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5876A1F8-0E0C-4900-89AC-6B0EEBADD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878"/>
            <a:stretch/>
          </p:blipFill>
          <p:spPr>
            <a:xfrm>
              <a:off x="4239771" y="-35821"/>
              <a:ext cx="3790854" cy="6523484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</p:grp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3EE735B8-4D81-4FAD-9899-F274FA22E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327" y="1159713"/>
            <a:ext cx="3849261" cy="28753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标题 1"/>
          <p:cNvSpPr txBox="1">
            <a:spLocks/>
          </p:cNvSpPr>
          <p:nvPr/>
        </p:nvSpPr>
        <p:spPr bwMode="auto">
          <a:xfrm>
            <a:off x="8113345" y="5420652"/>
            <a:ext cx="906090" cy="9606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167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332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498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664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dirty="0" smtClean="0">
                <a:solidFill>
                  <a:schemeClr val="tx2"/>
                </a:solidFill>
              </a:rPr>
              <a:t>现场展示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99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- </a:t>
            </a:r>
            <a:r>
              <a:rPr lang="zh-CN" altLang="en-US" dirty="0" smtClean="0"/>
              <a:t>浙江大学</a:t>
            </a:r>
            <a:r>
              <a:rPr lang="en-US" altLang="zh-CN" dirty="0" smtClean="0"/>
              <a:t>·</a:t>
            </a:r>
            <a:r>
              <a:rPr lang="zh-CN" altLang="en-US" dirty="0" smtClean="0"/>
              <a:t>智能电网运行与优化实验室 </a:t>
            </a:r>
            <a:r>
              <a:rPr lang="en-US" altLang="zh-CN" dirty="0" smtClean="0"/>
              <a:t>-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53566-7491-42A8-BD94-BD67B6312B65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076188" y="2060848"/>
            <a:ext cx="6991627" cy="82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欢迎各位专家领导批评指正</a:t>
            </a:r>
            <a:r>
              <a:rPr lang="zh-CN" altLang="en-US" sz="3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600" b="1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069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内容大纲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948488" y="6492885"/>
            <a:ext cx="2133600" cy="365125"/>
          </a:xfrm>
        </p:spPr>
        <p:txBody>
          <a:bodyPr/>
          <a:lstStyle/>
          <a:p>
            <a:fld id="{8AFA1C35-A8D3-46D4-BE89-A63DB54FA5A8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987824" y="6564892"/>
            <a:ext cx="3168352" cy="221109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- </a:t>
            </a:r>
            <a:r>
              <a:rPr lang="zh-CN" altLang="en-US" dirty="0"/>
              <a:t>浙江大学</a:t>
            </a:r>
            <a:r>
              <a:rPr lang="en-US" altLang="zh-CN" dirty="0"/>
              <a:t>·</a:t>
            </a:r>
            <a:r>
              <a:rPr lang="zh-CN" altLang="en-US" dirty="0"/>
              <a:t>智能电网运行与优化实验室 </a:t>
            </a:r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267744" y="1340768"/>
            <a:ext cx="5833722" cy="6715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数据驱动</a:t>
            </a: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的多元能源实验与仿真平台简介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88244" y="1340768"/>
            <a:ext cx="863600" cy="671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一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66260" y="2362209"/>
            <a:ext cx="5832856" cy="66992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光储用多元能源智能优化系统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86257" y="2362209"/>
            <a:ext cx="863600" cy="6699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二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67648" y="3382059"/>
            <a:ext cx="5835352" cy="67151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能源数据采集与智能化优化管理</a:t>
            </a:r>
          </a:p>
        </p:txBody>
      </p:sp>
      <p:sp>
        <p:nvSpPr>
          <p:cNvPr id="30" name="矩形 29"/>
          <p:cNvSpPr/>
          <p:nvPr/>
        </p:nvSpPr>
        <p:spPr>
          <a:xfrm>
            <a:off x="1186255" y="3383644"/>
            <a:ext cx="863600" cy="6715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三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266258" y="4405076"/>
            <a:ext cx="5836436" cy="669926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真实</a:t>
            </a: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数据驱动的能源物联网系统建模仿真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186255" y="4405077"/>
            <a:ext cx="863600" cy="6699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四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657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</a:t>
            </a:r>
            <a:r>
              <a:rPr lang="zh-CN" altLang="en-US" dirty="0"/>
              <a:t>、数据驱动的多元能源实验与仿真平台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- </a:t>
            </a:r>
            <a:r>
              <a:rPr lang="zh-CN" altLang="en-US" dirty="0" smtClean="0"/>
              <a:t>浙江大学</a:t>
            </a:r>
            <a:r>
              <a:rPr lang="en-US" altLang="zh-CN" dirty="0" smtClean="0"/>
              <a:t>·</a:t>
            </a:r>
            <a:r>
              <a:rPr lang="zh-CN" altLang="en-US" dirty="0" smtClean="0"/>
              <a:t>智能电网运行与优化实验室 </a:t>
            </a:r>
            <a:r>
              <a:rPr lang="en-US" altLang="zh-CN" dirty="0" smtClean="0"/>
              <a:t>-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53566-7491-42A8-BD94-BD67B6312B65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80" name="Freeform 3"/>
          <p:cNvSpPr/>
          <p:nvPr/>
        </p:nvSpPr>
        <p:spPr>
          <a:xfrm>
            <a:off x="411798" y="1196752"/>
            <a:ext cx="8655367" cy="959175"/>
          </a:xfrm>
          <a:custGeom>
            <a:avLst/>
            <a:gdLst>
              <a:gd name="connsiteX0" fmla="*/ 0 w 9577063"/>
              <a:gd name="connsiteY0" fmla="*/ 0 h 959175"/>
              <a:gd name="connsiteX1" fmla="*/ 9577063 w 9577063"/>
              <a:gd name="connsiteY1" fmla="*/ 0 h 959175"/>
              <a:gd name="connsiteX2" fmla="*/ 9577063 w 9577063"/>
              <a:gd name="connsiteY2" fmla="*/ 959175 h 959175"/>
              <a:gd name="connsiteX3" fmla="*/ 0 w 9577063"/>
              <a:gd name="connsiteY3" fmla="*/ 959175 h 959175"/>
              <a:gd name="connsiteX4" fmla="*/ 0 w 9577063"/>
              <a:gd name="connsiteY4" fmla="*/ 0 h 95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7063" h="959175">
                <a:moveTo>
                  <a:pt x="0" y="0"/>
                </a:moveTo>
                <a:lnTo>
                  <a:pt x="9577063" y="0"/>
                </a:lnTo>
                <a:lnTo>
                  <a:pt x="9577063" y="959175"/>
                </a:lnTo>
                <a:lnTo>
                  <a:pt x="0" y="95917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3287" tIns="604012" rIns="743287" bIns="113792" numCol="1" spcCol="1270" anchor="t" anchorCtr="0">
            <a:noAutofit/>
          </a:bodyPr>
          <a:lstStyle/>
          <a:p>
            <a:pPr marL="171438" lvl="1" indent="-171438" algn="just" defTabSz="711148">
              <a:spcAft>
                <a:spcPct val="15000"/>
              </a:spcAft>
              <a:buChar char="••"/>
            </a:pPr>
            <a:r>
              <a:rPr lang="zh-CN" altLang="en-US" dirty="0">
                <a:solidFill>
                  <a:srgbClr val="222935"/>
                </a:solidFill>
                <a:latin typeface="Microsoft YaHei" charset="0"/>
                <a:ea typeface="Microsoft YaHei" charset="0"/>
                <a:cs typeface="Microsoft YaHei" charset="0"/>
              </a:rPr>
              <a:t>本</a:t>
            </a:r>
            <a:r>
              <a:rPr lang="zh-CN" altLang="en-US" kern="1200" dirty="0" smtClean="0">
                <a:solidFill>
                  <a:srgbClr val="222935"/>
                </a:solidFill>
                <a:latin typeface="Microsoft YaHei" charset="0"/>
                <a:ea typeface="Microsoft YaHei" charset="0"/>
                <a:cs typeface="Microsoft YaHei" charset="0"/>
              </a:rPr>
              <a:t>系统包含光伏板、逆变器、储能电池等设备实现电能双向传递</a:t>
            </a:r>
            <a:endParaRPr lang="zh-CN" altLang="en-US" kern="1200" dirty="0">
              <a:solidFill>
                <a:srgbClr val="222935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1" name="Freeform 4"/>
          <p:cNvSpPr/>
          <p:nvPr/>
        </p:nvSpPr>
        <p:spPr>
          <a:xfrm>
            <a:off x="818590" y="1167148"/>
            <a:ext cx="6303037" cy="451633"/>
          </a:xfrm>
          <a:custGeom>
            <a:avLst/>
            <a:gdLst>
              <a:gd name="connsiteX0" fmla="*/ 0 w 6703944"/>
              <a:gd name="connsiteY0" fmla="*/ 142683 h 856080"/>
              <a:gd name="connsiteX1" fmla="*/ 142683 w 6703944"/>
              <a:gd name="connsiteY1" fmla="*/ 0 h 856080"/>
              <a:gd name="connsiteX2" fmla="*/ 6561261 w 6703944"/>
              <a:gd name="connsiteY2" fmla="*/ 0 h 856080"/>
              <a:gd name="connsiteX3" fmla="*/ 6703944 w 6703944"/>
              <a:gd name="connsiteY3" fmla="*/ 142683 h 856080"/>
              <a:gd name="connsiteX4" fmla="*/ 6703944 w 6703944"/>
              <a:gd name="connsiteY4" fmla="*/ 713397 h 856080"/>
              <a:gd name="connsiteX5" fmla="*/ 6561261 w 6703944"/>
              <a:gd name="connsiteY5" fmla="*/ 856080 h 856080"/>
              <a:gd name="connsiteX6" fmla="*/ 142683 w 6703944"/>
              <a:gd name="connsiteY6" fmla="*/ 856080 h 856080"/>
              <a:gd name="connsiteX7" fmla="*/ 0 w 6703944"/>
              <a:gd name="connsiteY7" fmla="*/ 713397 h 856080"/>
              <a:gd name="connsiteX8" fmla="*/ 0 w 6703944"/>
              <a:gd name="connsiteY8" fmla="*/ 142683 h 8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03944" h="856080">
                <a:moveTo>
                  <a:pt x="0" y="142683"/>
                </a:moveTo>
                <a:cubicBezTo>
                  <a:pt x="0" y="63881"/>
                  <a:pt x="63881" y="0"/>
                  <a:pt x="142683" y="0"/>
                </a:cubicBezTo>
                <a:lnTo>
                  <a:pt x="6561261" y="0"/>
                </a:lnTo>
                <a:cubicBezTo>
                  <a:pt x="6640063" y="0"/>
                  <a:pt x="6703944" y="63881"/>
                  <a:pt x="6703944" y="142683"/>
                </a:cubicBezTo>
                <a:lnTo>
                  <a:pt x="6703944" y="713397"/>
                </a:lnTo>
                <a:cubicBezTo>
                  <a:pt x="6703944" y="792199"/>
                  <a:pt x="6640063" y="856080"/>
                  <a:pt x="6561261" y="856080"/>
                </a:cubicBezTo>
                <a:lnTo>
                  <a:pt x="142683" y="856080"/>
                </a:lnTo>
                <a:cubicBezTo>
                  <a:pt x="63881" y="856080"/>
                  <a:pt x="0" y="792199"/>
                  <a:pt x="0" y="713397"/>
                </a:cubicBezTo>
                <a:lnTo>
                  <a:pt x="0" y="142683"/>
                </a:lnTo>
                <a:close/>
              </a:path>
            </a:pathLst>
          </a:custGeom>
          <a:solidFill>
            <a:srgbClr val="22293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5183" tIns="41791" rIns="295183" bIns="41791" numCol="1" spcCol="1270" anchor="ctr" anchorCtr="0">
            <a:noAutofit/>
          </a:bodyPr>
          <a:lstStyle/>
          <a:p>
            <a:pPr algn="just" defTabSz="80004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大规模清洁能源接入场景下的用能优化与共享</a:t>
            </a:r>
            <a:endParaRPr lang="zh-CN" altLang="en-US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2" name="Freeform 5"/>
          <p:cNvSpPr/>
          <p:nvPr/>
        </p:nvSpPr>
        <p:spPr>
          <a:xfrm>
            <a:off x="426721" y="2474974"/>
            <a:ext cx="8655367" cy="959175"/>
          </a:xfrm>
          <a:custGeom>
            <a:avLst/>
            <a:gdLst>
              <a:gd name="connsiteX0" fmla="*/ 0 w 9577063"/>
              <a:gd name="connsiteY0" fmla="*/ 0 h 959175"/>
              <a:gd name="connsiteX1" fmla="*/ 9577063 w 9577063"/>
              <a:gd name="connsiteY1" fmla="*/ 0 h 959175"/>
              <a:gd name="connsiteX2" fmla="*/ 9577063 w 9577063"/>
              <a:gd name="connsiteY2" fmla="*/ 959175 h 959175"/>
              <a:gd name="connsiteX3" fmla="*/ 0 w 9577063"/>
              <a:gd name="connsiteY3" fmla="*/ 959175 h 959175"/>
              <a:gd name="connsiteX4" fmla="*/ 0 w 9577063"/>
              <a:gd name="connsiteY4" fmla="*/ 0 h 95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7063" h="959175">
                <a:moveTo>
                  <a:pt x="0" y="0"/>
                </a:moveTo>
                <a:lnTo>
                  <a:pt x="9577063" y="0"/>
                </a:lnTo>
                <a:lnTo>
                  <a:pt x="9577063" y="959175"/>
                </a:lnTo>
                <a:lnTo>
                  <a:pt x="0" y="95917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hueOff val="5197846"/>
              <a:satOff val="-23984"/>
              <a:lumOff val="883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3287" tIns="604012" rIns="743287" bIns="113792" numCol="1" spcCol="1270" anchor="t" anchorCtr="0">
            <a:noAutofit/>
          </a:bodyPr>
          <a:lstStyle/>
          <a:p>
            <a:pPr marL="171438" lvl="1" indent="-171438" algn="just" defTabSz="711148">
              <a:lnSpc>
                <a:spcPct val="90000"/>
              </a:lnSpc>
              <a:spcAft>
                <a:spcPct val="15000"/>
              </a:spcAft>
              <a:buChar char="••"/>
            </a:pPr>
            <a:r>
              <a:rPr lang="zh-CN" altLang="en-US" dirty="0" smtClean="0">
                <a:solidFill>
                  <a:srgbClr val="222935"/>
                </a:solidFill>
                <a:latin typeface="Microsoft YaHei" charset="0"/>
                <a:ea typeface="Microsoft YaHei" charset="0"/>
                <a:cs typeface="Microsoft YaHei" charset="0"/>
              </a:rPr>
              <a:t>分布式智能测量装置硬件开发与能源优化管理系统开发（居民、工业）</a:t>
            </a:r>
            <a:endParaRPr lang="zh-CN" altLang="en-US" kern="1200" dirty="0">
              <a:solidFill>
                <a:srgbClr val="222935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3" name="Freeform 6"/>
          <p:cNvSpPr/>
          <p:nvPr/>
        </p:nvSpPr>
        <p:spPr>
          <a:xfrm>
            <a:off x="824017" y="2400330"/>
            <a:ext cx="6399206" cy="455095"/>
          </a:xfrm>
          <a:custGeom>
            <a:avLst/>
            <a:gdLst>
              <a:gd name="connsiteX0" fmla="*/ 0 w 6703944"/>
              <a:gd name="connsiteY0" fmla="*/ 142683 h 856080"/>
              <a:gd name="connsiteX1" fmla="*/ 142683 w 6703944"/>
              <a:gd name="connsiteY1" fmla="*/ 0 h 856080"/>
              <a:gd name="connsiteX2" fmla="*/ 6561261 w 6703944"/>
              <a:gd name="connsiteY2" fmla="*/ 0 h 856080"/>
              <a:gd name="connsiteX3" fmla="*/ 6703944 w 6703944"/>
              <a:gd name="connsiteY3" fmla="*/ 142683 h 856080"/>
              <a:gd name="connsiteX4" fmla="*/ 6703944 w 6703944"/>
              <a:gd name="connsiteY4" fmla="*/ 713397 h 856080"/>
              <a:gd name="connsiteX5" fmla="*/ 6561261 w 6703944"/>
              <a:gd name="connsiteY5" fmla="*/ 856080 h 856080"/>
              <a:gd name="connsiteX6" fmla="*/ 142683 w 6703944"/>
              <a:gd name="connsiteY6" fmla="*/ 856080 h 856080"/>
              <a:gd name="connsiteX7" fmla="*/ 0 w 6703944"/>
              <a:gd name="connsiteY7" fmla="*/ 713397 h 856080"/>
              <a:gd name="connsiteX8" fmla="*/ 0 w 6703944"/>
              <a:gd name="connsiteY8" fmla="*/ 142683 h 8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03944" h="856080">
                <a:moveTo>
                  <a:pt x="0" y="142683"/>
                </a:moveTo>
                <a:cubicBezTo>
                  <a:pt x="0" y="63881"/>
                  <a:pt x="63881" y="0"/>
                  <a:pt x="142683" y="0"/>
                </a:cubicBezTo>
                <a:lnTo>
                  <a:pt x="6561261" y="0"/>
                </a:lnTo>
                <a:cubicBezTo>
                  <a:pt x="6640063" y="0"/>
                  <a:pt x="6703944" y="63881"/>
                  <a:pt x="6703944" y="142683"/>
                </a:cubicBezTo>
                <a:lnTo>
                  <a:pt x="6703944" y="713397"/>
                </a:lnTo>
                <a:cubicBezTo>
                  <a:pt x="6703944" y="792199"/>
                  <a:pt x="6640063" y="856080"/>
                  <a:pt x="6561261" y="856080"/>
                </a:cubicBezTo>
                <a:lnTo>
                  <a:pt x="142683" y="856080"/>
                </a:lnTo>
                <a:cubicBezTo>
                  <a:pt x="63881" y="856080"/>
                  <a:pt x="0" y="792199"/>
                  <a:pt x="0" y="713397"/>
                </a:cubicBezTo>
                <a:lnTo>
                  <a:pt x="0" y="142683"/>
                </a:lnTo>
                <a:close/>
              </a:path>
            </a:pathLst>
          </a:custGeom>
          <a:solidFill>
            <a:srgbClr val="22293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5197846"/>
              <a:satOff val="-23984"/>
              <a:lumOff val="883"/>
              <a:alphaOff val="0"/>
            </a:schemeClr>
          </a:fillRef>
          <a:effectRef idx="0">
            <a:schemeClr val="accent4">
              <a:hueOff val="5197846"/>
              <a:satOff val="-23984"/>
              <a:lumOff val="8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5183" tIns="41791" rIns="295183" bIns="41791" numCol="1" spcCol="1270" anchor="ctr" anchorCtr="0">
            <a:noAutofit/>
          </a:bodyPr>
          <a:lstStyle/>
          <a:p>
            <a:pPr algn="just" defTabSz="80004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能源信息数字化采集与设备智能化管理</a:t>
            </a:r>
            <a:endParaRPr lang="zh-CN" altLang="en-US" sz="2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4" name="Freeform 12"/>
          <p:cNvSpPr/>
          <p:nvPr/>
        </p:nvSpPr>
        <p:spPr>
          <a:xfrm>
            <a:off x="411798" y="3727285"/>
            <a:ext cx="8655367" cy="1141875"/>
          </a:xfrm>
          <a:custGeom>
            <a:avLst/>
            <a:gdLst>
              <a:gd name="connsiteX0" fmla="*/ 0 w 9577063"/>
              <a:gd name="connsiteY0" fmla="*/ 0 h 1141875"/>
              <a:gd name="connsiteX1" fmla="*/ 9577063 w 9577063"/>
              <a:gd name="connsiteY1" fmla="*/ 0 h 1141875"/>
              <a:gd name="connsiteX2" fmla="*/ 9577063 w 9577063"/>
              <a:gd name="connsiteY2" fmla="*/ 1141875 h 1141875"/>
              <a:gd name="connsiteX3" fmla="*/ 0 w 9577063"/>
              <a:gd name="connsiteY3" fmla="*/ 1141875 h 1141875"/>
              <a:gd name="connsiteX4" fmla="*/ 0 w 9577063"/>
              <a:gd name="connsiteY4" fmla="*/ 0 h 114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7063" h="1141875">
                <a:moveTo>
                  <a:pt x="0" y="0"/>
                </a:moveTo>
                <a:lnTo>
                  <a:pt x="9577063" y="0"/>
                </a:lnTo>
                <a:lnTo>
                  <a:pt x="9577063" y="1141875"/>
                </a:lnTo>
                <a:lnTo>
                  <a:pt x="0" y="114187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hueOff val="10395692"/>
              <a:satOff val="-47968"/>
              <a:lumOff val="1765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3287" tIns="604012" rIns="743287" bIns="113792" numCol="1" spcCol="1270" anchor="t" anchorCtr="0">
            <a:noAutofit/>
          </a:bodyPr>
          <a:lstStyle/>
          <a:p>
            <a:pPr marL="171438" lvl="1" indent="-171438" algn="just" defTabSz="711148">
              <a:lnSpc>
                <a:spcPct val="90000"/>
              </a:lnSpc>
              <a:spcAft>
                <a:spcPct val="15000"/>
              </a:spcAft>
              <a:buChar char="••"/>
            </a:pPr>
            <a:r>
              <a:rPr lang="zh-CN" altLang="en-US" dirty="0" smtClean="0">
                <a:solidFill>
                  <a:srgbClr val="222935"/>
                </a:solidFill>
                <a:latin typeface="Microsoft YaHei" charset="0"/>
                <a:ea typeface="Microsoft YaHei" charset="0"/>
              </a:rPr>
              <a:t>基于传统仿真模型和</a:t>
            </a:r>
            <a:r>
              <a:rPr lang="zh-CN" altLang="en-US" dirty="0">
                <a:solidFill>
                  <a:srgbClr val="222935"/>
                </a:solidFill>
                <a:latin typeface="Microsoft YaHei" charset="0"/>
                <a:ea typeface="Microsoft YaHei" charset="0"/>
              </a:rPr>
              <a:t>实验</a:t>
            </a:r>
            <a:r>
              <a:rPr lang="zh-CN" altLang="en-US" dirty="0" smtClean="0">
                <a:solidFill>
                  <a:srgbClr val="222935"/>
                </a:solidFill>
                <a:latin typeface="Microsoft YaHei" charset="0"/>
                <a:ea typeface="Microsoft YaHei" charset="0"/>
              </a:rPr>
              <a:t>系统真实数据共同驱动构建模型并仿真分析</a:t>
            </a:r>
            <a:endParaRPr lang="zh-CN" altLang="en-US" dirty="0">
              <a:solidFill>
                <a:srgbClr val="222935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85" name="Freeform 14"/>
          <p:cNvSpPr/>
          <p:nvPr/>
        </p:nvSpPr>
        <p:spPr>
          <a:xfrm>
            <a:off x="821794" y="3649006"/>
            <a:ext cx="6399206" cy="468617"/>
          </a:xfrm>
          <a:custGeom>
            <a:avLst/>
            <a:gdLst>
              <a:gd name="connsiteX0" fmla="*/ 0 w 6703944"/>
              <a:gd name="connsiteY0" fmla="*/ 142683 h 856080"/>
              <a:gd name="connsiteX1" fmla="*/ 142683 w 6703944"/>
              <a:gd name="connsiteY1" fmla="*/ 0 h 856080"/>
              <a:gd name="connsiteX2" fmla="*/ 6561261 w 6703944"/>
              <a:gd name="connsiteY2" fmla="*/ 0 h 856080"/>
              <a:gd name="connsiteX3" fmla="*/ 6703944 w 6703944"/>
              <a:gd name="connsiteY3" fmla="*/ 142683 h 856080"/>
              <a:gd name="connsiteX4" fmla="*/ 6703944 w 6703944"/>
              <a:gd name="connsiteY4" fmla="*/ 713397 h 856080"/>
              <a:gd name="connsiteX5" fmla="*/ 6561261 w 6703944"/>
              <a:gd name="connsiteY5" fmla="*/ 856080 h 856080"/>
              <a:gd name="connsiteX6" fmla="*/ 142683 w 6703944"/>
              <a:gd name="connsiteY6" fmla="*/ 856080 h 856080"/>
              <a:gd name="connsiteX7" fmla="*/ 0 w 6703944"/>
              <a:gd name="connsiteY7" fmla="*/ 713397 h 856080"/>
              <a:gd name="connsiteX8" fmla="*/ 0 w 6703944"/>
              <a:gd name="connsiteY8" fmla="*/ 142683 h 8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03944" h="856080">
                <a:moveTo>
                  <a:pt x="0" y="142683"/>
                </a:moveTo>
                <a:cubicBezTo>
                  <a:pt x="0" y="63881"/>
                  <a:pt x="63881" y="0"/>
                  <a:pt x="142683" y="0"/>
                </a:cubicBezTo>
                <a:lnTo>
                  <a:pt x="6561261" y="0"/>
                </a:lnTo>
                <a:cubicBezTo>
                  <a:pt x="6640063" y="0"/>
                  <a:pt x="6703944" y="63881"/>
                  <a:pt x="6703944" y="142683"/>
                </a:cubicBezTo>
                <a:lnTo>
                  <a:pt x="6703944" y="713397"/>
                </a:lnTo>
                <a:cubicBezTo>
                  <a:pt x="6703944" y="792199"/>
                  <a:pt x="6640063" y="856080"/>
                  <a:pt x="6561261" y="856080"/>
                </a:cubicBezTo>
                <a:lnTo>
                  <a:pt x="142683" y="856080"/>
                </a:lnTo>
                <a:cubicBezTo>
                  <a:pt x="63881" y="856080"/>
                  <a:pt x="0" y="792199"/>
                  <a:pt x="0" y="713397"/>
                </a:cubicBezTo>
                <a:lnTo>
                  <a:pt x="0" y="142683"/>
                </a:lnTo>
                <a:close/>
              </a:path>
            </a:pathLst>
          </a:custGeom>
          <a:solidFill>
            <a:srgbClr val="22293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10395692"/>
              <a:satOff val="-47968"/>
              <a:lumOff val="1765"/>
              <a:alphaOff val="0"/>
            </a:schemeClr>
          </a:fillRef>
          <a:effectRef idx="0">
            <a:schemeClr val="accent4">
              <a:hueOff val="10395692"/>
              <a:satOff val="-47968"/>
              <a:lumOff val="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5183" tIns="41791" rIns="295183" bIns="41791" numCol="1" spcCol="1270" anchor="ctr" anchorCtr="0">
            <a:noAutofit/>
          </a:bodyPr>
          <a:lstStyle/>
          <a:p>
            <a:pPr algn="just" defTabSz="800040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使用大规模数据进行数据驱动分析的能力</a:t>
            </a:r>
          </a:p>
        </p:txBody>
      </p:sp>
      <p:sp>
        <p:nvSpPr>
          <p:cNvPr id="88" name="流程图: 合并 87"/>
          <p:cNvSpPr/>
          <p:nvPr/>
        </p:nvSpPr>
        <p:spPr>
          <a:xfrm>
            <a:off x="2167865" y="4882158"/>
            <a:ext cx="4808274" cy="347042"/>
          </a:xfrm>
          <a:prstGeom prst="flowChartMerg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>
            <a:spLocks noChangeArrowheads="1"/>
          </p:cNvSpPr>
          <p:nvPr/>
        </p:nvSpPr>
        <p:spPr bwMode="auto">
          <a:xfrm>
            <a:off x="935598" y="5373216"/>
            <a:ext cx="727280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本实验系统构成了能源物联网的微单元，并可仿真验证大规模微单元场景所构成的能源物联系统</a:t>
            </a:r>
          </a:p>
        </p:txBody>
      </p:sp>
    </p:spTree>
    <p:extLst>
      <p:ext uri="{BB962C8B-B14F-4D97-AF65-F5344CB8AC3E}">
        <p14:creationId xmlns:p14="http://schemas.microsoft.com/office/powerpoint/2010/main" val="7128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内容大纲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948488" y="6492885"/>
            <a:ext cx="2133600" cy="365125"/>
          </a:xfrm>
        </p:spPr>
        <p:txBody>
          <a:bodyPr/>
          <a:lstStyle/>
          <a:p>
            <a:fld id="{8AFA1C35-A8D3-46D4-BE89-A63DB54FA5A8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987824" y="6564892"/>
            <a:ext cx="3168352" cy="221109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- </a:t>
            </a:r>
            <a:r>
              <a:rPr lang="zh-CN" altLang="en-US" dirty="0"/>
              <a:t>浙江大学</a:t>
            </a:r>
            <a:r>
              <a:rPr lang="en-US" altLang="zh-CN" dirty="0"/>
              <a:t>·</a:t>
            </a:r>
            <a:r>
              <a:rPr lang="zh-CN" altLang="en-US" dirty="0"/>
              <a:t>智能电网运行与优化实验室 </a:t>
            </a:r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267744" y="1340768"/>
            <a:ext cx="5833722" cy="67151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数据驱动的多元能源试验床系统简介</a:t>
            </a:r>
          </a:p>
        </p:txBody>
      </p:sp>
      <p:sp>
        <p:nvSpPr>
          <p:cNvPr id="19" name="矩形 18"/>
          <p:cNvSpPr/>
          <p:nvPr/>
        </p:nvSpPr>
        <p:spPr>
          <a:xfrm>
            <a:off x="1188244" y="1340768"/>
            <a:ext cx="863600" cy="6715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一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66260" y="2362209"/>
            <a:ext cx="5832856" cy="669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光储用多元能源智能优化系统</a:t>
            </a:r>
          </a:p>
        </p:txBody>
      </p:sp>
      <p:sp>
        <p:nvSpPr>
          <p:cNvPr id="28" name="矩形 27"/>
          <p:cNvSpPr/>
          <p:nvPr/>
        </p:nvSpPr>
        <p:spPr>
          <a:xfrm>
            <a:off x="1186257" y="2362209"/>
            <a:ext cx="863600" cy="669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二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67648" y="3382059"/>
            <a:ext cx="5835352" cy="67151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能源数据采集与智能化优化管理</a:t>
            </a:r>
          </a:p>
        </p:txBody>
      </p:sp>
      <p:sp>
        <p:nvSpPr>
          <p:cNvPr id="30" name="矩形 29"/>
          <p:cNvSpPr/>
          <p:nvPr/>
        </p:nvSpPr>
        <p:spPr>
          <a:xfrm>
            <a:off x="1186255" y="3383644"/>
            <a:ext cx="863600" cy="6715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三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266258" y="4405076"/>
            <a:ext cx="5836436" cy="669926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真实</a:t>
            </a: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数据驱动的能源物联网系统建模仿真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186255" y="4405077"/>
            <a:ext cx="863600" cy="6699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四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241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二、光储用多元能源智能优化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- </a:t>
            </a:r>
            <a:r>
              <a:rPr lang="zh-CN" altLang="en-US" dirty="0" smtClean="0"/>
              <a:t>浙江大学</a:t>
            </a:r>
            <a:r>
              <a:rPr lang="en-US" altLang="zh-CN" dirty="0" smtClean="0"/>
              <a:t>·</a:t>
            </a:r>
            <a:r>
              <a:rPr lang="zh-CN" altLang="en-US" dirty="0" smtClean="0"/>
              <a:t>智能电网运行与优化实验室 </a:t>
            </a:r>
            <a:r>
              <a:rPr lang="en-US" altLang="zh-CN" dirty="0" smtClean="0"/>
              <a:t>-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53566-7491-42A8-BD94-BD67B6312B65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sp>
        <p:nvSpPr>
          <p:cNvPr id="7" name="矩形 42"/>
          <p:cNvSpPr/>
          <p:nvPr/>
        </p:nvSpPr>
        <p:spPr>
          <a:xfrm>
            <a:off x="2337117" y="964628"/>
            <a:ext cx="1354538" cy="13336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8" name="矩形 40"/>
          <p:cNvSpPr/>
          <p:nvPr/>
        </p:nvSpPr>
        <p:spPr>
          <a:xfrm>
            <a:off x="4856318" y="2708920"/>
            <a:ext cx="4151704" cy="27419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9" name="矩形 51"/>
          <p:cNvSpPr/>
          <p:nvPr/>
        </p:nvSpPr>
        <p:spPr>
          <a:xfrm>
            <a:off x="1360241" y="4509120"/>
            <a:ext cx="3088461" cy="15024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10" name="矩形 61"/>
          <p:cNvSpPr/>
          <p:nvPr/>
        </p:nvSpPr>
        <p:spPr>
          <a:xfrm>
            <a:off x="601797" y="2636912"/>
            <a:ext cx="3849975" cy="1565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11" name="矩形 42"/>
          <p:cNvSpPr/>
          <p:nvPr/>
        </p:nvSpPr>
        <p:spPr>
          <a:xfrm>
            <a:off x="4856318" y="996674"/>
            <a:ext cx="4151704" cy="13336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12" name="矩形 8"/>
          <p:cNvSpPr/>
          <p:nvPr/>
        </p:nvSpPr>
        <p:spPr>
          <a:xfrm>
            <a:off x="4645937" y="1177489"/>
            <a:ext cx="57287" cy="5109016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13" name="矩形 9"/>
          <p:cNvSpPr/>
          <p:nvPr/>
        </p:nvSpPr>
        <p:spPr>
          <a:xfrm>
            <a:off x="6301277" y="1742824"/>
            <a:ext cx="524223" cy="4547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graphicFrame>
        <p:nvGraphicFramePr>
          <p:cNvPr id="14" name="对象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329082"/>
              </p:ext>
            </p:extLst>
          </p:nvPr>
        </p:nvGraphicFramePr>
        <p:xfrm>
          <a:off x="8062265" y="1580786"/>
          <a:ext cx="590384" cy="62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6" r:id="rId4" imgW="11136240" imgH="14780880" progId="">
                  <p:embed/>
                </p:oleObj>
              </mc:Choice>
              <mc:Fallback>
                <p:oleObj r:id="rId4" imgW="11136240" imgH="14780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62265" y="1580786"/>
                        <a:ext cx="590384" cy="625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81"/>
          <p:cNvSpPr/>
          <p:nvPr/>
        </p:nvSpPr>
        <p:spPr>
          <a:xfrm>
            <a:off x="8025128" y="1530841"/>
            <a:ext cx="627521" cy="675932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16" name="文本框 79"/>
          <p:cNvSpPr txBox="1"/>
          <p:nvPr/>
        </p:nvSpPr>
        <p:spPr>
          <a:xfrm>
            <a:off x="7821021" y="1288188"/>
            <a:ext cx="1112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光伏发电设备</a:t>
            </a:r>
          </a:p>
        </p:txBody>
      </p:sp>
      <p:sp>
        <p:nvSpPr>
          <p:cNvPr id="17" name="矩形 11"/>
          <p:cNvSpPr/>
          <p:nvPr/>
        </p:nvSpPr>
        <p:spPr>
          <a:xfrm>
            <a:off x="7471574" y="1742824"/>
            <a:ext cx="524223" cy="4547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18" name="文本框 14"/>
          <p:cNvSpPr txBox="1"/>
          <p:nvPr/>
        </p:nvSpPr>
        <p:spPr>
          <a:xfrm rot="16200000">
            <a:off x="4301046" y="5871048"/>
            <a:ext cx="1046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内部电力线路</a:t>
            </a:r>
          </a:p>
        </p:txBody>
      </p:sp>
      <p:pic>
        <p:nvPicPr>
          <p:cNvPr id="19" name="Picture 4" descr="http://img5.pcpop.com/ProductImages/Leader/5/5938/00593806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549" y="1485963"/>
            <a:ext cx="720053" cy="58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76"/>
          <p:cNvSpPr/>
          <p:nvPr/>
        </p:nvSpPr>
        <p:spPr>
          <a:xfrm>
            <a:off x="6800310" y="1539918"/>
            <a:ext cx="738292" cy="499509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21" name="文本框 77"/>
          <p:cNvSpPr txBox="1"/>
          <p:nvPr/>
        </p:nvSpPr>
        <p:spPr>
          <a:xfrm>
            <a:off x="6624206" y="1289351"/>
            <a:ext cx="1089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逆变器</a:t>
            </a:r>
          </a:p>
        </p:txBody>
      </p:sp>
      <p:sp>
        <p:nvSpPr>
          <p:cNvPr id="22" name="矩形 16"/>
          <p:cNvSpPr/>
          <p:nvPr/>
        </p:nvSpPr>
        <p:spPr>
          <a:xfrm>
            <a:off x="3685484" y="1583960"/>
            <a:ext cx="940894" cy="9499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23" name="文本框 17"/>
          <p:cNvSpPr txBox="1"/>
          <p:nvPr/>
        </p:nvSpPr>
        <p:spPr>
          <a:xfrm>
            <a:off x="2423985" y="849250"/>
            <a:ext cx="1171315" cy="276999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发电及电网</a:t>
            </a:r>
          </a:p>
        </p:txBody>
      </p:sp>
      <p:pic>
        <p:nvPicPr>
          <p:cNvPr id="24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35" y="1426716"/>
            <a:ext cx="764620" cy="669393"/>
          </a:xfrm>
          <a:prstGeom prst="rect">
            <a:avLst/>
          </a:prstGeom>
        </p:spPr>
      </p:pic>
      <p:pic>
        <p:nvPicPr>
          <p:cNvPr id="25" name="Picture 6" descr="http://www.tacticalshit.com/wp-content/uploads/2015/05/tesla-900x45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724" y="1567521"/>
            <a:ext cx="991785" cy="39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0"/>
          <p:cNvSpPr/>
          <p:nvPr/>
        </p:nvSpPr>
        <p:spPr>
          <a:xfrm>
            <a:off x="5225996" y="1536324"/>
            <a:ext cx="1054393" cy="443237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27" name="矩形 21"/>
          <p:cNvSpPr/>
          <p:nvPr/>
        </p:nvSpPr>
        <p:spPr>
          <a:xfrm>
            <a:off x="4679812" y="1765177"/>
            <a:ext cx="524223" cy="4547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28" name="文本框 22"/>
          <p:cNvSpPr txBox="1"/>
          <p:nvPr/>
        </p:nvSpPr>
        <p:spPr>
          <a:xfrm>
            <a:off x="5148064" y="1298530"/>
            <a:ext cx="1226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储能电池组</a:t>
            </a:r>
          </a:p>
        </p:txBody>
      </p:sp>
      <p:pic>
        <p:nvPicPr>
          <p:cNvPr id="29" name="Picture 9" descr="http://www.touchscreen-me.com/images/products/overlay/overlay_inst1_pq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078929"/>
            <a:ext cx="933656" cy="55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74"/>
          <p:cNvSpPr/>
          <p:nvPr/>
        </p:nvSpPr>
        <p:spPr>
          <a:xfrm>
            <a:off x="5219201" y="3049749"/>
            <a:ext cx="964659" cy="611448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31" name="Picture 11" descr="http://images.3158.cn/data/attachment/jiaju/article/2013/05/13/d3715fb1d5f39815e0d460b58ba8526f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82705" y="3087996"/>
            <a:ext cx="707828" cy="56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3" descr="http://files.gao7.com/Files/2012/12/06/20121206053042103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716" y="3078928"/>
            <a:ext cx="1249260" cy="56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矩形 26"/>
          <p:cNvSpPr/>
          <p:nvPr/>
        </p:nvSpPr>
        <p:spPr>
          <a:xfrm>
            <a:off x="6449625" y="3061070"/>
            <a:ext cx="774467" cy="609042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4" name="矩形 27"/>
          <p:cNvSpPr/>
          <p:nvPr/>
        </p:nvSpPr>
        <p:spPr>
          <a:xfrm>
            <a:off x="7495349" y="3058301"/>
            <a:ext cx="1310143" cy="602895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5" name="矩形 69"/>
          <p:cNvSpPr/>
          <p:nvPr/>
        </p:nvSpPr>
        <p:spPr>
          <a:xfrm>
            <a:off x="4700154" y="3895195"/>
            <a:ext cx="3282540" cy="4547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6" name="矩形 70"/>
          <p:cNvSpPr/>
          <p:nvPr/>
        </p:nvSpPr>
        <p:spPr>
          <a:xfrm rot="16200000">
            <a:off x="5572305" y="3747630"/>
            <a:ext cx="231303" cy="73452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7" name="矩形 71"/>
          <p:cNvSpPr/>
          <p:nvPr/>
        </p:nvSpPr>
        <p:spPr>
          <a:xfrm rot="16200000">
            <a:off x="6732626" y="3745593"/>
            <a:ext cx="214475" cy="73600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8" name="矩形 72"/>
          <p:cNvSpPr/>
          <p:nvPr/>
        </p:nvSpPr>
        <p:spPr>
          <a:xfrm rot="16200000">
            <a:off x="7844757" y="3753639"/>
            <a:ext cx="217475" cy="58397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9" name="文本框 29"/>
          <p:cNvSpPr txBox="1"/>
          <p:nvPr/>
        </p:nvSpPr>
        <p:spPr>
          <a:xfrm>
            <a:off x="5023084" y="2780928"/>
            <a:ext cx="1373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智能视频交互</a:t>
            </a:r>
          </a:p>
        </p:txBody>
      </p:sp>
      <p:sp>
        <p:nvSpPr>
          <p:cNvPr id="40" name="文本框 30"/>
          <p:cNvSpPr txBox="1"/>
          <p:nvPr/>
        </p:nvSpPr>
        <p:spPr>
          <a:xfrm>
            <a:off x="6258548" y="2793559"/>
            <a:ext cx="11516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智能窗帘</a:t>
            </a:r>
          </a:p>
        </p:txBody>
      </p:sp>
      <p:sp>
        <p:nvSpPr>
          <p:cNvPr id="41" name="文本框 31"/>
          <p:cNvSpPr txBox="1"/>
          <p:nvPr/>
        </p:nvSpPr>
        <p:spPr>
          <a:xfrm>
            <a:off x="7410228" y="2793559"/>
            <a:ext cx="1460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智能灯系统</a:t>
            </a:r>
          </a:p>
        </p:txBody>
      </p:sp>
      <p:sp>
        <p:nvSpPr>
          <p:cNvPr id="42" name="矩形 32"/>
          <p:cNvSpPr/>
          <p:nvPr/>
        </p:nvSpPr>
        <p:spPr>
          <a:xfrm>
            <a:off x="4700154" y="5082345"/>
            <a:ext cx="3224141" cy="76913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3" name="矩形 33"/>
          <p:cNvSpPr/>
          <p:nvPr/>
        </p:nvSpPr>
        <p:spPr>
          <a:xfrm rot="16200000">
            <a:off x="5874815" y="4956643"/>
            <a:ext cx="251120" cy="4954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4" name="矩形 34"/>
          <p:cNvSpPr/>
          <p:nvPr/>
        </p:nvSpPr>
        <p:spPr>
          <a:xfrm rot="16200000">
            <a:off x="6717996" y="4947374"/>
            <a:ext cx="221346" cy="5120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5" name="矩形 35"/>
          <p:cNvSpPr/>
          <p:nvPr/>
        </p:nvSpPr>
        <p:spPr>
          <a:xfrm rot="16200000">
            <a:off x="7733535" y="4934689"/>
            <a:ext cx="214475" cy="73600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46" name="Picture 16" descr="http://www.yipinzhilian.com/images/201512/goods_img/3_G_145006190425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111" y="4436758"/>
            <a:ext cx="525016" cy="41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矩形 68"/>
          <p:cNvSpPr/>
          <p:nvPr/>
        </p:nvSpPr>
        <p:spPr>
          <a:xfrm>
            <a:off x="6603461" y="4432574"/>
            <a:ext cx="475222" cy="424586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9" name="矩形 66"/>
          <p:cNvSpPr/>
          <p:nvPr/>
        </p:nvSpPr>
        <p:spPr>
          <a:xfrm>
            <a:off x="5508104" y="4424057"/>
            <a:ext cx="721150" cy="424586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50" name="Picture 18" descr="https://encrypted-tbn0.gstatic.com/images?q=tbn:ANd9GcTbGVBIsps26OZeaHhOckCmH44J-RQx7YZJchAaM8Qvxgip0EeI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069" r="-2597" b="25202"/>
          <a:stretch/>
        </p:blipFill>
        <p:spPr bwMode="auto">
          <a:xfrm>
            <a:off x="7489639" y="4471115"/>
            <a:ext cx="754769" cy="37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矩形 64"/>
          <p:cNvSpPr/>
          <p:nvPr/>
        </p:nvSpPr>
        <p:spPr>
          <a:xfrm>
            <a:off x="7470587" y="4432574"/>
            <a:ext cx="759423" cy="428677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52" name="文本框 39"/>
          <p:cNvSpPr txBox="1"/>
          <p:nvPr/>
        </p:nvSpPr>
        <p:spPr>
          <a:xfrm>
            <a:off x="7203871" y="4175502"/>
            <a:ext cx="1347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智能安防系统</a:t>
            </a:r>
          </a:p>
        </p:txBody>
      </p:sp>
      <p:sp>
        <p:nvSpPr>
          <p:cNvPr id="53" name="文本框 41"/>
          <p:cNvSpPr txBox="1"/>
          <p:nvPr/>
        </p:nvSpPr>
        <p:spPr>
          <a:xfrm>
            <a:off x="6159604" y="5312241"/>
            <a:ext cx="1649314" cy="276999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智能家庭</a:t>
            </a:r>
            <a:r>
              <a:rPr lang="zh-CN" alt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用电系统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54" name="文本框 43"/>
          <p:cNvSpPr txBox="1"/>
          <p:nvPr/>
        </p:nvSpPr>
        <p:spPr>
          <a:xfrm>
            <a:off x="5855583" y="871920"/>
            <a:ext cx="2025358" cy="276999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家庭新能源及</a:t>
            </a:r>
            <a:r>
              <a:rPr lang="zh-CN" alt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储能</a:t>
            </a: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系统</a:t>
            </a:r>
          </a:p>
        </p:txBody>
      </p:sp>
      <p:grpSp>
        <p:nvGrpSpPr>
          <p:cNvPr id="55" name="组合 94"/>
          <p:cNvGrpSpPr/>
          <p:nvPr/>
        </p:nvGrpSpPr>
        <p:grpSpPr>
          <a:xfrm>
            <a:off x="2501658" y="4601550"/>
            <a:ext cx="1062230" cy="868802"/>
            <a:chOff x="4139373" y="4700769"/>
            <a:chExt cx="980224" cy="873490"/>
          </a:xfrm>
        </p:grpSpPr>
        <p:pic>
          <p:nvPicPr>
            <p:cNvPr id="78" name="图片 4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51503" y="4710222"/>
              <a:ext cx="968093" cy="854583"/>
            </a:xfrm>
            <a:prstGeom prst="rect">
              <a:avLst/>
            </a:prstGeom>
          </p:spPr>
        </p:pic>
        <p:sp>
          <p:nvSpPr>
            <p:cNvPr id="79" name="矩形 46"/>
            <p:cNvSpPr/>
            <p:nvPr/>
          </p:nvSpPr>
          <p:spPr>
            <a:xfrm>
              <a:off x="4139373" y="4700769"/>
              <a:ext cx="980224" cy="873490"/>
            </a:xfrm>
            <a:prstGeom prst="rect">
              <a:avLst/>
            </a:prstGeom>
            <a:noFill/>
            <a:ln w="28575">
              <a:solidFill>
                <a:srgbClr val="8F8F8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</p:grpSp>
      <p:sp>
        <p:nvSpPr>
          <p:cNvPr id="57" name="矩形 48"/>
          <p:cNvSpPr/>
          <p:nvPr/>
        </p:nvSpPr>
        <p:spPr>
          <a:xfrm>
            <a:off x="1492825" y="4061325"/>
            <a:ext cx="3141567" cy="4547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58" name="矩形 49"/>
          <p:cNvSpPr/>
          <p:nvPr/>
        </p:nvSpPr>
        <p:spPr>
          <a:xfrm rot="16200000">
            <a:off x="1917473" y="3873661"/>
            <a:ext cx="421784" cy="4954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59" name="矩形 50"/>
          <p:cNvSpPr/>
          <p:nvPr/>
        </p:nvSpPr>
        <p:spPr>
          <a:xfrm rot="16200000">
            <a:off x="3209706" y="5567008"/>
            <a:ext cx="245354" cy="68066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0" name="文本框 52"/>
          <p:cNvSpPr txBox="1"/>
          <p:nvPr/>
        </p:nvSpPr>
        <p:spPr>
          <a:xfrm>
            <a:off x="804836" y="4870901"/>
            <a:ext cx="1061613" cy="646331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大规模用电单元模拟系统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2" name="文本框 54"/>
          <p:cNvSpPr txBox="1"/>
          <p:nvPr/>
        </p:nvSpPr>
        <p:spPr>
          <a:xfrm>
            <a:off x="2337247" y="5450881"/>
            <a:ext cx="9813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模拟服务器</a:t>
            </a:r>
          </a:p>
        </p:txBody>
      </p:sp>
      <p:grpSp>
        <p:nvGrpSpPr>
          <p:cNvPr id="63" name="组合 92"/>
          <p:cNvGrpSpPr/>
          <p:nvPr/>
        </p:nvGrpSpPr>
        <p:grpSpPr>
          <a:xfrm>
            <a:off x="2988695" y="2756958"/>
            <a:ext cx="1167236" cy="897760"/>
            <a:chOff x="3995872" y="3152043"/>
            <a:chExt cx="1291043" cy="1108398"/>
          </a:xfrm>
        </p:grpSpPr>
        <p:pic>
          <p:nvPicPr>
            <p:cNvPr id="74" name="图片 5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75910" y="3175480"/>
              <a:ext cx="1211005" cy="1051790"/>
            </a:xfrm>
            <a:prstGeom prst="rect">
              <a:avLst/>
            </a:prstGeom>
          </p:spPr>
        </p:pic>
        <p:sp>
          <p:nvSpPr>
            <p:cNvPr id="75" name="矩形 56"/>
            <p:cNvSpPr/>
            <p:nvPr/>
          </p:nvSpPr>
          <p:spPr>
            <a:xfrm>
              <a:off x="3995872" y="3152043"/>
              <a:ext cx="1253469" cy="1108398"/>
            </a:xfrm>
            <a:prstGeom prst="rect">
              <a:avLst/>
            </a:prstGeom>
            <a:noFill/>
            <a:ln w="28575">
              <a:solidFill>
                <a:srgbClr val="8F8F8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</p:grpSp>
      <p:sp>
        <p:nvSpPr>
          <p:cNvPr id="64" name="文本框 57"/>
          <p:cNvSpPr txBox="1"/>
          <p:nvPr/>
        </p:nvSpPr>
        <p:spPr>
          <a:xfrm>
            <a:off x="2627426" y="3646185"/>
            <a:ext cx="12266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电价发布</a:t>
            </a: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及仿真模拟器</a:t>
            </a:r>
          </a:p>
        </p:txBody>
      </p:sp>
      <p:sp>
        <p:nvSpPr>
          <p:cNvPr id="65" name="文本框 59"/>
          <p:cNvSpPr txBox="1"/>
          <p:nvPr/>
        </p:nvSpPr>
        <p:spPr>
          <a:xfrm>
            <a:off x="677574" y="3668122"/>
            <a:ext cx="16034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发电</a:t>
            </a: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及电网仿真模拟器</a:t>
            </a:r>
          </a:p>
        </p:txBody>
      </p:sp>
      <p:grpSp>
        <p:nvGrpSpPr>
          <p:cNvPr id="66" name="组合 91"/>
          <p:cNvGrpSpPr/>
          <p:nvPr/>
        </p:nvGrpSpPr>
        <p:grpSpPr>
          <a:xfrm>
            <a:off x="1251965" y="2699642"/>
            <a:ext cx="1489919" cy="978067"/>
            <a:chOff x="2413800" y="3094417"/>
            <a:chExt cx="1549894" cy="1173123"/>
          </a:xfrm>
        </p:grpSpPr>
        <p:sp>
          <p:nvSpPr>
            <p:cNvPr id="72" name="矩形 58"/>
            <p:cNvSpPr/>
            <p:nvPr/>
          </p:nvSpPr>
          <p:spPr>
            <a:xfrm>
              <a:off x="2526436" y="3152151"/>
              <a:ext cx="1253469" cy="1108398"/>
            </a:xfrm>
            <a:prstGeom prst="rect">
              <a:avLst/>
            </a:prstGeom>
            <a:noFill/>
            <a:ln w="28575">
              <a:solidFill>
                <a:srgbClr val="8F8F8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  <p:pic>
          <p:nvPicPr>
            <p:cNvPr id="73" name="Picture 28" descr="http://www.idc.sd.cn/images/aa/20120830015615324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800" y="3094417"/>
              <a:ext cx="1549894" cy="1173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文本框 62"/>
          <p:cNvSpPr txBox="1"/>
          <p:nvPr/>
        </p:nvSpPr>
        <p:spPr>
          <a:xfrm>
            <a:off x="124535" y="2964897"/>
            <a:ext cx="956897" cy="646331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电价及电网算法模拟测试系统</a:t>
            </a:r>
          </a:p>
        </p:txBody>
      </p:sp>
      <p:sp>
        <p:nvSpPr>
          <p:cNvPr id="68" name="矩形 93"/>
          <p:cNvSpPr/>
          <p:nvPr/>
        </p:nvSpPr>
        <p:spPr>
          <a:xfrm rot="16200000">
            <a:off x="3558535" y="3841607"/>
            <a:ext cx="421784" cy="4954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0" name="矩形 97"/>
          <p:cNvSpPr/>
          <p:nvPr/>
        </p:nvSpPr>
        <p:spPr>
          <a:xfrm>
            <a:off x="2195736" y="5726518"/>
            <a:ext cx="2438656" cy="4571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1" name="文本框 14"/>
          <p:cNvSpPr txBox="1"/>
          <p:nvPr/>
        </p:nvSpPr>
        <p:spPr>
          <a:xfrm>
            <a:off x="6032362" y="3933056"/>
            <a:ext cx="1419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内部电力线路</a:t>
            </a: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17587" y="4439429"/>
            <a:ext cx="702183" cy="382700"/>
          </a:xfrm>
          <a:prstGeom prst="rect">
            <a:avLst/>
          </a:prstGeom>
        </p:spPr>
      </p:pic>
      <p:sp>
        <p:nvSpPr>
          <p:cNvPr id="82" name="文本框 39"/>
          <p:cNvSpPr txBox="1"/>
          <p:nvPr/>
        </p:nvSpPr>
        <p:spPr>
          <a:xfrm>
            <a:off x="5196672" y="4167254"/>
            <a:ext cx="1347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空气净化器</a:t>
            </a:r>
          </a:p>
        </p:txBody>
      </p:sp>
      <p:sp>
        <p:nvSpPr>
          <p:cNvPr id="76" name="文本框 77"/>
          <p:cNvSpPr txBox="1"/>
          <p:nvPr/>
        </p:nvSpPr>
        <p:spPr>
          <a:xfrm>
            <a:off x="2464892" y="1172385"/>
            <a:ext cx="1089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外部系统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77" name="文本框 14"/>
          <p:cNvSpPr txBox="1"/>
          <p:nvPr/>
        </p:nvSpPr>
        <p:spPr>
          <a:xfrm>
            <a:off x="3466140" y="1693386"/>
            <a:ext cx="1419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外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部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电力线路</a:t>
            </a:r>
          </a:p>
        </p:txBody>
      </p:sp>
    </p:spTree>
    <p:extLst>
      <p:ext uri="{BB962C8B-B14F-4D97-AF65-F5344CB8AC3E}">
        <p14:creationId xmlns:p14="http://schemas.microsoft.com/office/powerpoint/2010/main" val="201517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二、光储用多元能源智能优化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- </a:t>
            </a:r>
            <a:r>
              <a:rPr lang="zh-CN" altLang="en-US" dirty="0" smtClean="0"/>
              <a:t>浙江大学</a:t>
            </a:r>
            <a:r>
              <a:rPr lang="en-US" altLang="zh-CN" dirty="0" smtClean="0"/>
              <a:t>·</a:t>
            </a:r>
            <a:r>
              <a:rPr lang="zh-CN" altLang="en-US" dirty="0" smtClean="0"/>
              <a:t>智能电网运行与优化实验室 </a:t>
            </a:r>
            <a:r>
              <a:rPr lang="en-US" altLang="zh-CN" dirty="0" smtClean="0"/>
              <a:t>-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53566-7491-42A8-BD94-BD67B6312B65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sp>
        <p:nvSpPr>
          <p:cNvPr id="76" name="矩形: 圆角 85"/>
          <p:cNvSpPr/>
          <p:nvPr/>
        </p:nvSpPr>
        <p:spPr>
          <a:xfrm>
            <a:off x="180318" y="826792"/>
            <a:ext cx="5242560" cy="56591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12" y="4990469"/>
            <a:ext cx="687980" cy="715845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2516323" y="5842088"/>
            <a:ext cx="73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电网</a:t>
            </a:r>
            <a:endParaRPr lang="zh-CN" altLang="en-US" dirty="0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20" y="3100633"/>
            <a:ext cx="736805" cy="642191"/>
          </a:xfrm>
          <a:prstGeom prst="rect">
            <a:avLst/>
          </a:prstGeom>
        </p:spPr>
      </p:pic>
      <p:sp>
        <p:nvSpPr>
          <p:cNvPr id="84" name="文本框 83"/>
          <p:cNvSpPr txBox="1"/>
          <p:nvPr/>
        </p:nvSpPr>
        <p:spPr>
          <a:xfrm>
            <a:off x="2313303" y="3834334"/>
            <a:ext cx="1129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储能（</a:t>
            </a:r>
            <a:r>
              <a:rPr lang="en-US" altLang="zh-CN" sz="1400" dirty="0" smtClean="0"/>
              <a:t>9.6kWh</a:t>
            </a:r>
            <a:r>
              <a:rPr lang="zh-CN" altLang="en-US" sz="1400" dirty="0" smtClean="0"/>
              <a:t>）</a:t>
            </a:r>
            <a:endParaRPr lang="zh-CN" altLang="en-US" dirty="0"/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273" y="3053327"/>
            <a:ext cx="736805" cy="736805"/>
          </a:xfrm>
          <a:prstGeom prst="rect">
            <a:avLst/>
          </a:prstGeom>
        </p:spPr>
      </p:pic>
      <p:sp>
        <p:nvSpPr>
          <p:cNvPr id="86" name="文本框 85"/>
          <p:cNvSpPr txBox="1"/>
          <p:nvPr/>
        </p:nvSpPr>
        <p:spPr>
          <a:xfrm>
            <a:off x="4405273" y="3845772"/>
            <a:ext cx="73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用电</a:t>
            </a:r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68" y="3096669"/>
            <a:ext cx="736805" cy="693463"/>
          </a:xfrm>
          <a:prstGeom prst="rect">
            <a:avLst/>
          </a:prstGeom>
        </p:spPr>
      </p:pic>
      <p:sp>
        <p:nvSpPr>
          <p:cNvPr id="88" name="文本框 87"/>
          <p:cNvSpPr txBox="1"/>
          <p:nvPr/>
        </p:nvSpPr>
        <p:spPr>
          <a:xfrm>
            <a:off x="479863" y="3817495"/>
            <a:ext cx="949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光</a:t>
            </a:r>
            <a:r>
              <a:rPr lang="zh-CN" altLang="en-US" sz="1400" dirty="0" smtClean="0"/>
              <a:t>伏</a:t>
            </a:r>
            <a:endParaRPr lang="en-US" altLang="zh-CN" sz="1400" dirty="0"/>
          </a:p>
          <a:p>
            <a:pPr algn="ctr"/>
            <a:r>
              <a:rPr lang="zh-CN" altLang="en-US" sz="1400" dirty="0" smtClean="0"/>
              <a:t>（</a:t>
            </a:r>
            <a:r>
              <a:rPr lang="en-US" altLang="zh-CN" sz="1400" dirty="0" smtClean="0"/>
              <a:t>10kW</a:t>
            </a:r>
            <a:r>
              <a:rPr lang="zh-CN" altLang="en-US" sz="1400" dirty="0" smtClean="0"/>
              <a:t>）</a:t>
            </a:r>
            <a:endParaRPr lang="zh-CN" altLang="en-US" dirty="0"/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41" y="1125941"/>
            <a:ext cx="642191" cy="642191"/>
          </a:xfrm>
          <a:prstGeom prst="rect">
            <a:avLst/>
          </a:prstGeom>
        </p:spPr>
      </p:pic>
      <p:sp>
        <p:nvSpPr>
          <p:cNvPr id="90" name="文本框 89"/>
          <p:cNvSpPr txBox="1"/>
          <p:nvPr/>
        </p:nvSpPr>
        <p:spPr>
          <a:xfrm>
            <a:off x="2426081" y="1954051"/>
            <a:ext cx="917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控制逻辑</a:t>
            </a:r>
            <a:endParaRPr lang="zh-CN" altLang="en-US" dirty="0"/>
          </a:p>
        </p:txBody>
      </p:sp>
      <p:cxnSp>
        <p:nvCxnSpPr>
          <p:cNvPr id="91" name="直接箭头连接符 90"/>
          <p:cNvCxnSpPr>
            <a:stCxn id="87" idx="3"/>
          </p:cNvCxnSpPr>
          <p:nvPr/>
        </p:nvCxnSpPr>
        <p:spPr>
          <a:xfrm flipV="1">
            <a:off x="1364173" y="3443400"/>
            <a:ext cx="1061908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 flipV="1">
            <a:off x="3351656" y="3445098"/>
            <a:ext cx="1061908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cxnSpLocks/>
          </p:cNvCxnSpPr>
          <p:nvPr/>
        </p:nvCxnSpPr>
        <p:spPr>
          <a:xfrm>
            <a:off x="2753070" y="4316690"/>
            <a:ext cx="0" cy="51136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cxnSpLocks/>
          </p:cNvCxnSpPr>
          <p:nvPr/>
        </p:nvCxnSpPr>
        <p:spPr>
          <a:xfrm flipV="1">
            <a:off x="2945011" y="4316691"/>
            <a:ext cx="254" cy="48543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cxnSpLocks/>
          </p:cNvCxnSpPr>
          <p:nvPr/>
        </p:nvCxnSpPr>
        <p:spPr>
          <a:xfrm flipH="1">
            <a:off x="1081433" y="2216172"/>
            <a:ext cx="1126820" cy="791501"/>
          </a:xfrm>
          <a:prstGeom prst="straightConnector1">
            <a:avLst/>
          </a:prstGeom>
          <a:ln w="38100">
            <a:solidFill>
              <a:srgbClr val="1DF4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cxnSpLocks/>
          </p:cNvCxnSpPr>
          <p:nvPr/>
        </p:nvCxnSpPr>
        <p:spPr>
          <a:xfrm>
            <a:off x="3461443" y="2216172"/>
            <a:ext cx="1047460" cy="779357"/>
          </a:xfrm>
          <a:prstGeom prst="straightConnector1">
            <a:avLst/>
          </a:prstGeom>
          <a:ln w="38100">
            <a:solidFill>
              <a:srgbClr val="1DF4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cxnSpLocks/>
          </p:cNvCxnSpPr>
          <p:nvPr/>
        </p:nvCxnSpPr>
        <p:spPr>
          <a:xfrm>
            <a:off x="2801598" y="2261828"/>
            <a:ext cx="0" cy="733701"/>
          </a:xfrm>
          <a:prstGeom prst="straightConnector1">
            <a:avLst/>
          </a:prstGeom>
          <a:ln w="38100">
            <a:solidFill>
              <a:srgbClr val="1DF4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cxnSpLocks/>
          </p:cNvCxnSpPr>
          <p:nvPr/>
        </p:nvCxnSpPr>
        <p:spPr>
          <a:xfrm flipV="1">
            <a:off x="1296130" y="2399099"/>
            <a:ext cx="995324" cy="73276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cxnSpLocks/>
          </p:cNvCxnSpPr>
          <p:nvPr/>
        </p:nvCxnSpPr>
        <p:spPr>
          <a:xfrm flipV="1">
            <a:off x="2984401" y="2261828"/>
            <a:ext cx="0" cy="73370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cxnSpLocks/>
          </p:cNvCxnSpPr>
          <p:nvPr/>
        </p:nvCxnSpPr>
        <p:spPr>
          <a:xfrm flipH="1" flipV="1">
            <a:off x="3640682" y="2117112"/>
            <a:ext cx="1061484" cy="7593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cxnSpLocks/>
          </p:cNvCxnSpPr>
          <p:nvPr/>
        </p:nvCxnSpPr>
        <p:spPr>
          <a:xfrm flipH="1">
            <a:off x="546088" y="1313897"/>
            <a:ext cx="327249" cy="0"/>
          </a:xfrm>
          <a:prstGeom prst="straightConnector1">
            <a:avLst/>
          </a:prstGeom>
          <a:ln w="38100">
            <a:solidFill>
              <a:srgbClr val="1DF43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739522" y="1167081"/>
            <a:ext cx="1031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控制指令</a:t>
            </a:r>
            <a:endParaRPr lang="zh-CN" altLang="en-US" dirty="0"/>
          </a:p>
        </p:txBody>
      </p:sp>
      <p:cxnSp>
        <p:nvCxnSpPr>
          <p:cNvPr id="103" name="直接箭头连接符 102"/>
          <p:cNvCxnSpPr>
            <a:cxnSpLocks/>
          </p:cNvCxnSpPr>
          <p:nvPr/>
        </p:nvCxnSpPr>
        <p:spPr>
          <a:xfrm flipH="1">
            <a:off x="546088" y="1581121"/>
            <a:ext cx="327249" cy="0"/>
          </a:xfrm>
          <a:prstGeom prst="straightConnector1">
            <a:avLst/>
          </a:prstGeom>
          <a:ln w="38100">
            <a:solidFill>
              <a:srgbClr val="ED7D3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739522" y="1434305"/>
            <a:ext cx="1031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数据采集</a:t>
            </a:r>
            <a:endParaRPr lang="zh-CN" altLang="en-US" dirty="0"/>
          </a:p>
        </p:txBody>
      </p:sp>
      <p:cxnSp>
        <p:nvCxnSpPr>
          <p:cNvPr id="105" name="直接箭头连接符 104"/>
          <p:cNvCxnSpPr>
            <a:cxnSpLocks/>
          </p:cNvCxnSpPr>
          <p:nvPr/>
        </p:nvCxnSpPr>
        <p:spPr>
          <a:xfrm flipH="1">
            <a:off x="546088" y="1841272"/>
            <a:ext cx="327249" cy="0"/>
          </a:xfrm>
          <a:prstGeom prst="straightConnector1">
            <a:avLst/>
          </a:prstGeom>
          <a:ln w="38100">
            <a:solidFill>
              <a:srgbClr val="4472C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739522" y="1694456"/>
            <a:ext cx="1031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电力流动</a:t>
            </a:r>
            <a:endParaRPr lang="zh-CN" altLang="en-US" dirty="0"/>
          </a:p>
        </p:txBody>
      </p:sp>
      <p:sp>
        <p:nvSpPr>
          <p:cNvPr id="107" name="文本框 106"/>
          <p:cNvSpPr txBox="1"/>
          <p:nvPr/>
        </p:nvSpPr>
        <p:spPr>
          <a:xfrm>
            <a:off x="390494" y="5876745"/>
            <a:ext cx="1915653" cy="36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系统架构</a:t>
            </a:r>
            <a:r>
              <a:rPr lang="zh-CN" altLang="en-US" dirty="0"/>
              <a:t>与组成</a:t>
            </a:r>
          </a:p>
        </p:txBody>
      </p:sp>
      <p:cxnSp>
        <p:nvCxnSpPr>
          <p:cNvPr id="108" name="直接箭头连接符 107"/>
          <p:cNvCxnSpPr>
            <a:cxnSpLocks/>
            <a:endCxn id="86" idx="1"/>
          </p:cNvCxnSpPr>
          <p:nvPr/>
        </p:nvCxnSpPr>
        <p:spPr>
          <a:xfrm flipV="1">
            <a:off x="3343365" y="3999661"/>
            <a:ext cx="1061908" cy="74542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图片 10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449" y="1065151"/>
            <a:ext cx="736805" cy="736805"/>
          </a:xfrm>
          <a:prstGeom prst="rect">
            <a:avLst/>
          </a:prstGeom>
        </p:spPr>
      </p:pic>
      <p:sp>
        <p:nvSpPr>
          <p:cNvPr id="110" name="文本框 109"/>
          <p:cNvSpPr txBox="1"/>
          <p:nvPr/>
        </p:nvSpPr>
        <p:spPr>
          <a:xfrm>
            <a:off x="4101277" y="1940568"/>
            <a:ext cx="942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外部数据</a:t>
            </a:r>
            <a:endParaRPr lang="zh-CN" altLang="en-US" dirty="0"/>
          </a:p>
        </p:txBody>
      </p:sp>
      <p:cxnSp>
        <p:nvCxnSpPr>
          <p:cNvPr id="111" name="直接箭头连接符 110"/>
          <p:cNvCxnSpPr>
            <a:cxnSpLocks/>
          </p:cNvCxnSpPr>
          <p:nvPr/>
        </p:nvCxnSpPr>
        <p:spPr>
          <a:xfrm flipH="1">
            <a:off x="3361657" y="1401281"/>
            <a:ext cx="739620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图片 1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211" y="1196752"/>
            <a:ext cx="560336" cy="527375"/>
          </a:xfrm>
          <a:prstGeom prst="rect">
            <a:avLst/>
          </a:prstGeom>
        </p:spPr>
      </p:pic>
      <p:sp>
        <p:nvSpPr>
          <p:cNvPr id="113" name="文本框 112"/>
          <p:cNvSpPr txBox="1"/>
          <p:nvPr/>
        </p:nvSpPr>
        <p:spPr>
          <a:xfrm>
            <a:off x="6198106" y="1214286"/>
            <a:ext cx="2622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屋顶多晶硅光伏板</a:t>
            </a:r>
            <a:r>
              <a:rPr lang="en-US" altLang="zh-CN" sz="1400" dirty="0"/>
              <a:t>+</a:t>
            </a:r>
            <a:r>
              <a:rPr lang="zh-CN" altLang="en-US" sz="1400" dirty="0"/>
              <a:t>窗式光伏薄膜，是平台中的发电部分。</a:t>
            </a:r>
            <a:endParaRPr lang="en-US" altLang="zh-CN" sz="1400" dirty="0"/>
          </a:p>
        </p:txBody>
      </p:sp>
      <p:sp>
        <p:nvSpPr>
          <p:cNvPr id="114" name="文本框 113"/>
          <p:cNvSpPr txBox="1"/>
          <p:nvPr/>
        </p:nvSpPr>
        <p:spPr>
          <a:xfrm>
            <a:off x="5691139" y="1953614"/>
            <a:ext cx="2368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锂离子蓄电池，是平台中的储能部分。</a:t>
            </a:r>
            <a:endParaRPr lang="en-US" altLang="zh-CN" sz="1400" dirty="0"/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937" y="2026571"/>
            <a:ext cx="439962" cy="383466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048" y="2552265"/>
            <a:ext cx="527375" cy="527375"/>
          </a:xfrm>
          <a:prstGeom prst="rect">
            <a:avLst/>
          </a:prstGeom>
        </p:spPr>
      </p:pic>
      <p:sp>
        <p:nvSpPr>
          <p:cNvPr id="117" name="文本框 116"/>
          <p:cNvSpPr txBox="1"/>
          <p:nvPr/>
        </p:nvSpPr>
        <p:spPr>
          <a:xfrm>
            <a:off x="6318299" y="2692942"/>
            <a:ext cx="2502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智能家居控制的各类家用电器，是平台中的用电部分。</a:t>
            </a:r>
            <a:endParaRPr lang="en-US" altLang="zh-CN" sz="1400" dirty="0"/>
          </a:p>
        </p:txBody>
      </p:sp>
      <p:sp>
        <p:nvSpPr>
          <p:cNvPr id="118" name="文本框 117"/>
          <p:cNvSpPr txBox="1"/>
          <p:nvPr/>
        </p:nvSpPr>
        <p:spPr>
          <a:xfrm>
            <a:off x="5627211" y="3362545"/>
            <a:ext cx="243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220V</a:t>
            </a:r>
            <a:r>
              <a:rPr lang="zh-CN" altLang="en-US" sz="1400" dirty="0"/>
              <a:t>市电，为实验平台提供保底电量，亦消纳多余电量。</a:t>
            </a:r>
            <a:endParaRPr lang="en-US" altLang="zh-CN" sz="1400" dirty="0"/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360" y="3392380"/>
            <a:ext cx="368539" cy="383466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39" y="4079105"/>
            <a:ext cx="527375" cy="527375"/>
          </a:xfrm>
          <a:prstGeom prst="rect">
            <a:avLst/>
          </a:prstGeom>
        </p:spPr>
      </p:pic>
      <p:sp>
        <p:nvSpPr>
          <p:cNvPr id="121" name="文本框 120"/>
          <p:cNvSpPr txBox="1"/>
          <p:nvPr/>
        </p:nvSpPr>
        <p:spPr>
          <a:xfrm>
            <a:off x="6307189" y="4168670"/>
            <a:ext cx="2423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包含实时气象数据、数值天气预报等的各类外部数据。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11796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二、光储用多元能源智能优化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- </a:t>
            </a:r>
            <a:r>
              <a:rPr lang="zh-CN" altLang="en-US" dirty="0" smtClean="0"/>
              <a:t>浙江大学</a:t>
            </a:r>
            <a:r>
              <a:rPr lang="en-US" altLang="zh-CN" dirty="0" smtClean="0"/>
              <a:t>·</a:t>
            </a:r>
            <a:r>
              <a:rPr lang="zh-CN" altLang="en-US" dirty="0" smtClean="0"/>
              <a:t>智能电网运行与优化实验室 </a:t>
            </a:r>
            <a:r>
              <a:rPr lang="en-US" altLang="zh-CN" dirty="0" smtClean="0"/>
              <a:t>-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53566-7491-42A8-BD94-BD67B6312B65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pic>
        <p:nvPicPr>
          <p:cNvPr id="48" name="图片 47" descr="IMG_256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0" y="955588"/>
            <a:ext cx="3390900" cy="25431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9" name="组合 48"/>
          <p:cNvGrpSpPr/>
          <p:nvPr/>
        </p:nvGrpSpPr>
        <p:grpSpPr>
          <a:xfrm>
            <a:off x="1933287" y="3910706"/>
            <a:ext cx="4107447" cy="2438902"/>
            <a:chOff x="1104900" y="4527727"/>
            <a:chExt cx="3187851" cy="1723306"/>
          </a:xfrm>
        </p:grpSpPr>
        <p:pic>
          <p:nvPicPr>
            <p:cNvPr id="50" name="图片 49"/>
            <p:cNvPicPr/>
            <p:nvPr/>
          </p:nvPicPr>
          <p:blipFill rotWithShape="1">
            <a:blip r:embed="rId3"/>
            <a:srcRect r="50452"/>
            <a:stretch/>
          </p:blipFill>
          <p:spPr bwMode="auto">
            <a:xfrm>
              <a:off x="1682901" y="4527727"/>
              <a:ext cx="2609850" cy="148145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1" name="图片 50"/>
            <p:cNvPicPr/>
            <p:nvPr/>
          </p:nvPicPr>
          <p:blipFill rotWithShape="1">
            <a:blip r:embed="rId4"/>
            <a:srcRect r="49367"/>
            <a:stretch/>
          </p:blipFill>
          <p:spPr bwMode="auto">
            <a:xfrm>
              <a:off x="1104900" y="4769578"/>
              <a:ext cx="2667000" cy="148145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9" t="17849" r="7865" b="651"/>
          <a:stretch/>
        </p:blipFill>
        <p:spPr>
          <a:xfrm>
            <a:off x="320537" y="908720"/>
            <a:ext cx="3567081" cy="2636912"/>
          </a:xfrm>
          <a:prstGeom prst="rect">
            <a:avLst/>
          </a:prstGeom>
        </p:spPr>
      </p:pic>
      <p:sp>
        <p:nvSpPr>
          <p:cNvPr id="54" name="标题 1"/>
          <p:cNvSpPr txBox="1">
            <a:spLocks/>
          </p:cNvSpPr>
          <p:nvPr/>
        </p:nvSpPr>
        <p:spPr bwMode="auto">
          <a:xfrm>
            <a:off x="7808918" y="5251638"/>
            <a:ext cx="906090" cy="9606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167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332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498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664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dirty="0" smtClean="0">
                <a:solidFill>
                  <a:schemeClr val="tx2"/>
                </a:solidFill>
              </a:rPr>
              <a:t>现场展示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5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内容大纲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948488" y="6492885"/>
            <a:ext cx="2133600" cy="365125"/>
          </a:xfrm>
        </p:spPr>
        <p:txBody>
          <a:bodyPr/>
          <a:lstStyle/>
          <a:p>
            <a:fld id="{8AFA1C35-A8D3-46D4-BE89-A63DB54FA5A8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987824" y="6564892"/>
            <a:ext cx="3168352" cy="221109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- </a:t>
            </a:r>
            <a:r>
              <a:rPr lang="zh-CN" altLang="en-US" dirty="0"/>
              <a:t>浙江大学</a:t>
            </a:r>
            <a:r>
              <a:rPr lang="en-US" altLang="zh-CN" dirty="0"/>
              <a:t>·</a:t>
            </a:r>
            <a:r>
              <a:rPr lang="zh-CN" altLang="en-US" dirty="0"/>
              <a:t>智能电网运行与优化实验室 </a:t>
            </a:r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267744" y="1340768"/>
            <a:ext cx="5833722" cy="67151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数据驱动的多元能源试验床系统简介</a:t>
            </a:r>
          </a:p>
        </p:txBody>
      </p:sp>
      <p:sp>
        <p:nvSpPr>
          <p:cNvPr id="19" name="矩形 18"/>
          <p:cNvSpPr/>
          <p:nvPr/>
        </p:nvSpPr>
        <p:spPr>
          <a:xfrm>
            <a:off x="1188244" y="1340768"/>
            <a:ext cx="863600" cy="6715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一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66260" y="2362209"/>
            <a:ext cx="5832856" cy="66992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光储用多元能源智能优化系统</a:t>
            </a:r>
          </a:p>
        </p:txBody>
      </p:sp>
      <p:sp>
        <p:nvSpPr>
          <p:cNvPr id="28" name="矩形 27"/>
          <p:cNvSpPr/>
          <p:nvPr/>
        </p:nvSpPr>
        <p:spPr>
          <a:xfrm>
            <a:off x="1186257" y="2362209"/>
            <a:ext cx="863600" cy="6699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二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67648" y="3382059"/>
            <a:ext cx="5835352" cy="6715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能源数据采集与智能化优化管理</a:t>
            </a:r>
          </a:p>
        </p:txBody>
      </p:sp>
      <p:sp>
        <p:nvSpPr>
          <p:cNvPr id="30" name="矩形 29"/>
          <p:cNvSpPr/>
          <p:nvPr/>
        </p:nvSpPr>
        <p:spPr>
          <a:xfrm>
            <a:off x="1186255" y="3383644"/>
            <a:ext cx="863600" cy="671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三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266258" y="4405076"/>
            <a:ext cx="5836436" cy="669926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真实</a:t>
            </a: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数据驱动的能源物联网系统建模仿真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186255" y="4405077"/>
            <a:ext cx="863600" cy="6699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四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812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105" y="76200"/>
            <a:ext cx="7863279" cy="503238"/>
          </a:xfrm>
        </p:spPr>
        <p:txBody>
          <a:bodyPr/>
          <a:lstStyle/>
          <a:p>
            <a:r>
              <a:rPr lang="zh-CN" altLang="en-US" dirty="0"/>
              <a:t>三、能源数据采集与智能化优化管理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- </a:t>
            </a:r>
            <a:r>
              <a:rPr lang="zh-CN" altLang="en-US" smtClean="0"/>
              <a:t>浙江大学</a:t>
            </a:r>
            <a:r>
              <a:rPr lang="en-US" altLang="zh-CN" smtClean="0"/>
              <a:t>·</a:t>
            </a:r>
            <a:r>
              <a:rPr lang="zh-CN" altLang="en-US" smtClean="0"/>
              <a:t>智能电网运行与优化实验室 </a:t>
            </a:r>
            <a:r>
              <a:rPr lang="en-US" altLang="zh-CN" smtClean="0"/>
              <a:t>-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53566-7491-42A8-BD94-BD67B6312B65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921" y="2648275"/>
            <a:ext cx="4075303" cy="3186146"/>
          </a:xfrm>
          <a:prstGeom prst="rect">
            <a:avLst/>
          </a:prstGeom>
        </p:spPr>
      </p:pic>
      <p:grpSp>
        <p:nvGrpSpPr>
          <p:cNvPr id="82" name="组合 81"/>
          <p:cNvGrpSpPr/>
          <p:nvPr/>
        </p:nvGrpSpPr>
        <p:grpSpPr>
          <a:xfrm>
            <a:off x="179131" y="2237387"/>
            <a:ext cx="2407256" cy="1080120"/>
            <a:chOff x="41608" y="2414501"/>
            <a:chExt cx="2407256" cy="1080120"/>
          </a:xfrm>
        </p:grpSpPr>
        <p:sp>
          <p:nvSpPr>
            <p:cNvPr id="83" name="圆角矩形 82"/>
            <p:cNvSpPr/>
            <p:nvPr/>
          </p:nvSpPr>
          <p:spPr>
            <a:xfrm>
              <a:off x="41608" y="2414501"/>
              <a:ext cx="2407256" cy="108012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44093" y="2492896"/>
              <a:ext cx="208823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智能插座集成电能测量芯片实时采集电能信息；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-15711" y="1008465"/>
            <a:ext cx="9183583" cy="789195"/>
            <a:chOff x="-15711" y="1371759"/>
            <a:chExt cx="9183583" cy="789195"/>
          </a:xfrm>
        </p:grpSpPr>
        <p:sp>
          <p:nvSpPr>
            <p:cNvPr id="86" name="燕尾形 85"/>
            <p:cNvSpPr/>
            <p:nvPr/>
          </p:nvSpPr>
          <p:spPr>
            <a:xfrm>
              <a:off x="2123728" y="1371759"/>
              <a:ext cx="2090994" cy="780742"/>
            </a:xfrm>
            <a:prstGeom prst="chevron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7" name="燕尾形 86"/>
            <p:cNvSpPr/>
            <p:nvPr/>
          </p:nvSpPr>
          <p:spPr>
            <a:xfrm>
              <a:off x="-15711" y="1373331"/>
              <a:ext cx="2427471" cy="780742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8" name="燕尾形 4"/>
            <p:cNvSpPr/>
            <p:nvPr/>
          </p:nvSpPr>
          <p:spPr>
            <a:xfrm>
              <a:off x="2555776" y="1380212"/>
              <a:ext cx="1543846" cy="780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2</a:t>
              </a:r>
              <a:r>
                <a:rPr lang="en-US" altLang="zh-CN" sz="1600" kern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. </a:t>
              </a:r>
              <a:r>
                <a:rPr lang="zh-CN" altLang="en-US" sz="1600" kern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无线通信技术</a:t>
              </a:r>
              <a:endParaRPr lang="zh-CN" altLang="en-US" sz="1600" kern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89" name="燕尾形 4"/>
            <p:cNvSpPr/>
            <p:nvPr/>
          </p:nvSpPr>
          <p:spPr>
            <a:xfrm>
              <a:off x="323528" y="1371759"/>
              <a:ext cx="2244354" cy="780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</a:t>
              </a:r>
              <a:r>
                <a:rPr lang="en-US" altLang="zh-CN" sz="1600" kern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. </a:t>
              </a:r>
              <a:r>
                <a:rPr lang="zh-CN" altLang="en-US" sz="1600" kern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电能数据采集技术</a:t>
              </a:r>
              <a:endParaRPr lang="zh-CN" altLang="en-US" sz="1600" kern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3955606" y="1371919"/>
              <a:ext cx="3053789" cy="78074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燕尾形 4"/>
            <p:cNvSpPr/>
            <p:nvPr/>
          </p:nvSpPr>
          <p:spPr>
            <a:xfrm>
              <a:off x="4347861" y="1371919"/>
              <a:ext cx="2528395" cy="780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kern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3. </a:t>
              </a:r>
              <a:r>
                <a:rPr lang="zh-CN" altLang="en-US" sz="1600" kern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电能数据显示及管理技术</a:t>
              </a:r>
              <a:endParaRPr lang="zh-CN" altLang="en-US" sz="1600" kern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92" name="燕尾形 91"/>
            <p:cNvSpPr/>
            <p:nvPr/>
          </p:nvSpPr>
          <p:spPr>
            <a:xfrm>
              <a:off x="6737760" y="1371759"/>
              <a:ext cx="2430112" cy="780742"/>
            </a:xfrm>
            <a:prstGeom prst="chevron">
              <a:avLst/>
            </a:prstGeom>
            <a:solidFill>
              <a:srgbClr val="AC83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3" name="燕尾形 4"/>
            <p:cNvSpPr/>
            <p:nvPr/>
          </p:nvSpPr>
          <p:spPr>
            <a:xfrm>
              <a:off x="7068763" y="1371919"/>
              <a:ext cx="2039741" cy="780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kern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4. </a:t>
              </a:r>
              <a:r>
                <a:rPr lang="zh-CN" altLang="en-US" sz="1600" kern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系统远程访问技术</a:t>
              </a:r>
              <a:endParaRPr lang="zh-CN" altLang="en-US" sz="1600" kern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486766" y="2237387"/>
            <a:ext cx="2407256" cy="1080120"/>
            <a:chOff x="6325343" y="2304727"/>
            <a:chExt cx="2407256" cy="1080120"/>
          </a:xfrm>
        </p:grpSpPr>
        <p:sp>
          <p:nvSpPr>
            <p:cNvPr id="95" name="圆角矩形 94"/>
            <p:cNvSpPr/>
            <p:nvPr/>
          </p:nvSpPr>
          <p:spPr>
            <a:xfrm>
              <a:off x="6325343" y="2304727"/>
              <a:ext cx="2407256" cy="108012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6484854" y="2414501"/>
              <a:ext cx="208823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r>
                <a:rPr lang="en-US" altLang="zh-CN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WiFi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通信技术，联系智能插座与智能网关；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81472" y="4869159"/>
            <a:ext cx="2407256" cy="1080120"/>
            <a:chOff x="105665" y="5013176"/>
            <a:chExt cx="2407256" cy="1080120"/>
          </a:xfrm>
        </p:grpSpPr>
        <p:sp>
          <p:nvSpPr>
            <p:cNvPr id="98" name="圆角矩形 97"/>
            <p:cNvSpPr/>
            <p:nvPr/>
          </p:nvSpPr>
          <p:spPr>
            <a:xfrm>
              <a:off x="105665" y="5013176"/>
              <a:ext cx="2407256" cy="108012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208150" y="5091571"/>
              <a:ext cx="208823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远程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TCP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服务器完成对电能数据的处理存储功能；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6486765" y="4869159"/>
            <a:ext cx="2407256" cy="1080120"/>
            <a:chOff x="6484854" y="5013176"/>
            <a:chExt cx="2407256" cy="1080120"/>
          </a:xfrm>
        </p:grpSpPr>
        <p:sp>
          <p:nvSpPr>
            <p:cNvPr id="101" name="圆角矩形 100"/>
            <p:cNvSpPr/>
            <p:nvPr/>
          </p:nvSpPr>
          <p:spPr>
            <a:xfrm>
              <a:off x="6484854" y="5013176"/>
              <a:ext cx="2407256" cy="108012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6662036" y="5091571"/>
              <a:ext cx="208823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4.TCP/IP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的远程访问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实现电能监控与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管理；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3" name="肘形连接符 102"/>
          <p:cNvCxnSpPr>
            <a:stCxn id="83" idx="2"/>
            <a:endCxn id="104" idx="2"/>
          </p:cNvCxnSpPr>
          <p:nvPr/>
        </p:nvCxnSpPr>
        <p:spPr>
          <a:xfrm rot="16200000" flipH="1">
            <a:off x="1881191" y="2819074"/>
            <a:ext cx="568377" cy="1565241"/>
          </a:xfrm>
          <a:prstGeom prst="bentConnector2">
            <a:avLst/>
          </a:prstGeom>
          <a:ln w="28575" cap="flat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2948000" y="3813884"/>
            <a:ext cx="144000" cy="144000"/>
          </a:xfrm>
          <a:prstGeom prst="ellipse">
            <a:avLst/>
          </a:prstGeom>
          <a:solidFill>
            <a:srgbClr val="953735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肘形连接符 104"/>
          <p:cNvCxnSpPr>
            <a:stCxn id="95" idx="2"/>
            <a:endCxn id="106" idx="6"/>
          </p:cNvCxnSpPr>
          <p:nvPr/>
        </p:nvCxnSpPr>
        <p:spPr>
          <a:xfrm rot="5400000">
            <a:off x="6295131" y="2188434"/>
            <a:ext cx="266190" cy="2524336"/>
          </a:xfrm>
          <a:prstGeom prst="bentConnector2">
            <a:avLst/>
          </a:prstGeom>
          <a:ln w="28575" cap="flat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椭圆 105"/>
          <p:cNvSpPr/>
          <p:nvPr/>
        </p:nvSpPr>
        <p:spPr>
          <a:xfrm>
            <a:off x="5022058" y="3511697"/>
            <a:ext cx="144000" cy="144000"/>
          </a:xfrm>
          <a:prstGeom prst="ellipse">
            <a:avLst/>
          </a:prstGeom>
          <a:solidFill>
            <a:srgbClr val="77933C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7" name="肘形连接符 106"/>
          <p:cNvCxnSpPr>
            <a:stCxn id="98" idx="2"/>
            <a:endCxn id="108" idx="4"/>
          </p:cNvCxnSpPr>
          <p:nvPr/>
        </p:nvCxnSpPr>
        <p:spPr>
          <a:xfrm rot="5400000" flipH="1" flipV="1">
            <a:off x="2353205" y="4974778"/>
            <a:ext cx="6395" cy="1942607"/>
          </a:xfrm>
          <a:prstGeom prst="bentConnector3">
            <a:avLst>
              <a:gd name="adj1" fmla="val -3574668"/>
            </a:avLst>
          </a:prstGeom>
          <a:ln w="28575" cap="flat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/>
          <p:cNvSpPr/>
          <p:nvPr/>
        </p:nvSpPr>
        <p:spPr>
          <a:xfrm>
            <a:off x="3255707" y="5798884"/>
            <a:ext cx="144000" cy="144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9" name="肘形连接符 108"/>
          <p:cNvCxnSpPr>
            <a:stCxn id="101" idx="2"/>
            <a:endCxn id="110" idx="4"/>
          </p:cNvCxnSpPr>
          <p:nvPr/>
        </p:nvCxnSpPr>
        <p:spPr>
          <a:xfrm rot="5400000" flipH="1">
            <a:off x="6563239" y="4822125"/>
            <a:ext cx="396060" cy="1858249"/>
          </a:xfrm>
          <a:prstGeom prst="bentConnector3">
            <a:avLst>
              <a:gd name="adj1" fmla="val -57719"/>
            </a:avLst>
          </a:prstGeom>
          <a:ln w="28575" cap="flat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椭圆 109"/>
          <p:cNvSpPr/>
          <p:nvPr/>
        </p:nvSpPr>
        <p:spPr>
          <a:xfrm>
            <a:off x="5760144" y="5409219"/>
            <a:ext cx="144000" cy="144000"/>
          </a:xfrm>
          <a:prstGeom prst="ellipse">
            <a:avLst/>
          </a:prstGeom>
          <a:solidFill>
            <a:srgbClr val="AC83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7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726"/>
</p:tagLst>
</file>

<file path=ppt/theme/theme1.xml><?xml version="1.0" encoding="utf-8"?>
<a:theme xmlns:a="http://schemas.openxmlformats.org/drawingml/2006/main" name="2_主动配电网关键技术研究及示范V14.7-杨占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18361</TotalTime>
  <Words>2598</Words>
  <Application>Microsoft Office PowerPoint</Application>
  <PresentationFormat>全屏显示(4:3)</PresentationFormat>
  <Paragraphs>249</Paragraphs>
  <Slides>19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微软雅黑</vt:lpstr>
      <vt:lpstr>微软雅黑</vt:lpstr>
      <vt:lpstr>Arial</vt:lpstr>
      <vt:lpstr>Microsoft YaHei Light</vt:lpstr>
      <vt:lpstr>黑体</vt:lpstr>
      <vt:lpstr>宋体</vt:lpstr>
      <vt:lpstr>Calibri</vt:lpstr>
      <vt:lpstr>2_主动配电网关键技术研究及示范V14.7-杨占勇</vt:lpstr>
      <vt:lpstr>PowerPoint 演示文稿</vt:lpstr>
      <vt:lpstr>内容大纲</vt:lpstr>
      <vt:lpstr>一、数据驱动的多元能源实验与仿真平台简介</vt:lpstr>
      <vt:lpstr>内容大纲</vt:lpstr>
      <vt:lpstr>二、光储用多元能源智能优化系统</vt:lpstr>
      <vt:lpstr>二、光储用多元能源智能优化系统</vt:lpstr>
      <vt:lpstr>二、光储用多元能源智能优化系统</vt:lpstr>
      <vt:lpstr>内容大纲</vt:lpstr>
      <vt:lpstr>三、能源数据采集与智能化优化管理</vt:lpstr>
      <vt:lpstr>三、能源数据采集与智能化优化管理</vt:lpstr>
      <vt:lpstr>三、能源数据采集与智能化优化管理</vt:lpstr>
      <vt:lpstr>三、能源数据采集与智能化优化管理</vt:lpstr>
      <vt:lpstr>三、能源数据采集与智能化优化管理（工业）</vt:lpstr>
      <vt:lpstr>三、能源数据采集与智能化优化管理（工业）</vt:lpstr>
      <vt:lpstr>内容大纲</vt:lpstr>
      <vt:lpstr>四、真实数据驱动的能源物联网系统建模仿真</vt:lpstr>
      <vt:lpstr>四、真实数据驱动的能源物联网系统建模仿真</vt:lpstr>
      <vt:lpstr>四、真实数据驱动的能源物联网系统建模仿真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jialong</dc:creator>
  <cp:lastModifiedBy>Hui Hongxun</cp:lastModifiedBy>
  <cp:revision>1309</cp:revision>
  <dcterms:created xsi:type="dcterms:W3CDTF">2010-06-22T11:18:12Z</dcterms:created>
  <dcterms:modified xsi:type="dcterms:W3CDTF">2019-08-20T03:02:40Z</dcterms:modified>
</cp:coreProperties>
</file>